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43"/>
  </p:notesMasterIdLst>
  <p:sldIdLst>
    <p:sldId id="256" r:id="rId2"/>
    <p:sldId id="262" r:id="rId3"/>
    <p:sldId id="263" r:id="rId4"/>
    <p:sldId id="261" r:id="rId5"/>
    <p:sldId id="298" r:id="rId6"/>
    <p:sldId id="299" r:id="rId7"/>
    <p:sldId id="300" r:id="rId8"/>
    <p:sldId id="301" r:id="rId9"/>
    <p:sldId id="302" r:id="rId10"/>
    <p:sldId id="303" r:id="rId11"/>
    <p:sldId id="304" r:id="rId12"/>
    <p:sldId id="305" r:id="rId13"/>
    <p:sldId id="306" r:id="rId14"/>
    <p:sldId id="307" r:id="rId15"/>
    <p:sldId id="308" r:id="rId16"/>
    <p:sldId id="309" r:id="rId17"/>
    <p:sldId id="310" r:id="rId18"/>
    <p:sldId id="311" r:id="rId19"/>
    <p:sldId id="312" r:id="rId20"/>
    <p:sldId id="313" r:id="rId21"/>
    <p:sldId id="314" r:id="rId22"/>
    <p:sldId id="315" r:id="rId23"/>
    <p:sldId id="316" r:id="rId24"/>
    <p:sldId id="317" r:id="rId25"/>
    <p:sldId id="318" r:id="rId26"/>
    <p:sldId id="319" r:id="rId27"/>
    <p:sldId id="320" r:id="rId28"/>
    <p:sldId id="321" r:id="rId29"/>
    <p:sldId id="322" r:id="rId30"/>
    <p:sldId id="323" r:id="rId31"/>
    <p:sldId id="324" r:id="rId32"/>
    <p:sldId id="325" r:id="rId33"/>
    <p:sldId id="326" r:id="rId34"/>
    <p:sldId id="327" r:id="rId35"/>
    <p:sldId id="328" r:id="rId36"/>
    <p:sldId id="329" r:id="rId37"/>
    <p:sldId id="330" r:id="rId38"/>
    <p:sldId id="331" r:id="rId39"/>
    <p:sldId id="332" r:id="rId40"/>
    <p:sldId id="333" r:id="rId41"/>
    <p:sldId id="335" r:id="rId42"/>
  </p:sldIdLst>
  <p:sldSz cx="9144000" cy="5143500" type="screen16x9"/>
  <p:notesSz cx="6858000" cy="9144000"/>
  <p:embeddedFontLst>
    <p:embeddedFont>
      <p:font typeface="Montserrat" pitchFamily="2" charset="77"/>
      <p:regular r:id="rId44"/>
      <p:bold r:id="rId45"/>
      <p:italic r:id="rId46"/>
      <p:boldItalic r:id="rId47"/>
    </p:embeddedFont>
    <p:embeddedFont>
      <p:font typeface="Oswald" pitchFamily="2" charset="77"/>
      <p:regular r:id="rId48"/>
      <p:bold r:id="rId49"/>
    </p:embeddedFont>
    <p:embeddedFont>
      <p:font typeface="Playfair Display" pitchFamily="2" charset="77"/>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ngrid diniz"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83CCB77-1472-4A38-BD16-B69225CAC834}">
  <a:tblStyle styleId="{883CCB77-1472-4A38-BD16-B69225CAC83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0"/>
  </p:normalViewPr>
  <p:slideViewPr>
    <p:cSldViewPr snapToGrid="0">
      <p:cViewPr varScale="1">
        <p:scale>
          <a:sx n="142" d="100"/>
          <a:sy n="142" d="100"/>
        </p:scale>
        <p:origin x="76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4-10-11T22:59:29.843" idx="1">
    <p:pos x="6000" y="0"/>
    <p:text>are there consistent patterns? • is there a significant trend? • is seasonality important? • is there evidence of the presence of business cycles? • are there any outliers in the data that need to be explained by those with expert knowledge?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30aa655e779_31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g30aa655e779_31_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cd5e0baa8b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2cd5e0baa8b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Missing Values had been dropped!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cd5e0baa8b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cd5e0baa8b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One-hot encoding indicates presence or absence of some feature, and the label encoding indicates meaningful order throughout the column.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cd5e0baa8b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cd5e0baa8b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Correlation matrix greater than 0.4 with mental impairment and heart diseases selected + those variables in the slides.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30aa655e779_4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30aa655e779_4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Correlation matrix greater than 0.4 with mental impairment and heart diseases selected + those variables in the slides.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30aa655e779_45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30aa655e779_45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Correlation matrix greater than 0.4 with mental impairment and heart diseases selected + those variables in the slides.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cd3910da28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cd3910da28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30aa655e779_18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30aa655e779_18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Missing Values had been dropped!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30aa655e779_3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30aa655e779_3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Missing Values had been dropped!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30aa655e779_3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30aa655e779_3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Missing Values had been dropped!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30aa655e779_3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30aa655e779_3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Missing Values had been dropped!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0b8ead6c8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0b8ead6c8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30aa655e779_3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30aa655e779_3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1500">
                <a:solidFill>
                  <a:srgbClr val="1F1F1F"/>
                </a:solidFill>
                <a:highlight>
                  <a:srgbClr val="FFFFFF"/>
                </a:highlight>
              </a:rPr>
              <a:t>“Gross Domestic Product" and represents </a:t>
            </a:r>
            <a:r>
              <a:rPr lang="pt-PT" sz="1500">
                <a:solidFill>
                  <a:srgbClr val="040C28"/>
                </a:solidFill>
                <a:highlight>
                  <a:srgbClr val="FFFFFF"/>
                </a:highlight>
              </a:rPr>
              <a:t>the total monetary value of all final goods and services produced (and sold on the market) within a country during a period of time (typically 1 year)</a:t>
            </a:r>
            <a:r>
              <a:rPr lang="pt-PT" sz="1500">
                <a:solidFill>
                  <a:srgbClr val="1F1F1F"/>
                </a:solidFill>
                <a:highlight>
                  <a:srgbClr val="FFFFFF"/>
                </a:highlight>
              </a:rPr>
              <a: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30aa655e779_3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30aa655e779_3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Remember to say that it is a linear relationship</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30b8ead6c82_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30b8ead6c82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Remember to say that it is a linear relationship</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0aa655e779_31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0aa655e779_31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Also the horizon belongs to the covid period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30aa655e779_3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30aa655e779_3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Remember to say that it is a linear relationship</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30aa655e779_31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30aa655e779_31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Combined separate variables that should be only one.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30aa655e779_3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30aa655e779_3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Also the horizon belongs to the covid period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30aa655e779_31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30aa655e779_3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Also the horizon belongs to the covid period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30aa655e779_3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30aa655e779_3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Also the horizon belongs to the covid period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30aa655e779_31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30aa655e779_31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Baseline not so bad, but by chance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0b8ead6c82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0b8ead6c82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30aa655e779_31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0aa655e779_3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Multiple models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30aa655e779_31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30aa655e779_3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Also the horizon belongs to the covid period</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30aa655e779_31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30aa655e779_31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Also the horizon belongs to the covid period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30aa655e779_3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30aa655e779_3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Also the horizon belongs to the covid period</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30aa655e779_31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30aa655e779_31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Also the horizon belongs to the covid period</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30aa655e779_3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30aa655e779_3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Also the horizon belongs to the covid period</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30aa655e779_45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30aa655e779_45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Combined separate variables that should be only one.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30aa655e779_45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30aa655e779_45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Combined separate variables that should be only one.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30aa655e779_45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30aa655e779_45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Combined separate variables that should be only one.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30aa655e779_45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30aa655e779_45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Combined separate variables that should be only one.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0b136f75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0b136f75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30aa655e779_45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30aa655e779_45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Combined separate variables that should be only one.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cd5e0baa8b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cd5e0baa8b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cd5e0baa8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2cd5e0baa8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These helper functions were provided by the UK Biobank and not developed by the paper authors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cd3910da28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cd3910da28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30ab83486c3_17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30ab83486c3_1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Missing Values had been dropped!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30aa655e779_3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30aa655e779_3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err="1"/>
              <a:t>These</a:t>
            </a:r>
            <a:r>
              <a:rPr lang="pt-PT" dirty="0"/>
              <a:t> </a:t>
            </a:r>
            <a:r>
              <a:rPr lang="pt-PT" dirty="0" err="1"/>
              <a:t>helper</a:t>
            </a:r>
            <a:r>
              <a:rPr lang="pt-PT" dirty="0"/>
              <a:t> </a:t>
            </a:r>
            <a:r>
              <a:rPr lang="pt-PT" dirty="0" err="1"/>
              <a:t>functions</a:t>
            </a:r>
            <a:r>
              <a:rPr lang="pt-PT" dirty="0"/>
              <a:t> </a:t>
            </a:r>
            <a:r>
              <a:rPr lang="pt-PT" dirty="0" err="1"/>
              <a:t>were</a:t>
            </a:r>
            <a:r>
              <a:rPr lang="pt-PT" dirty="0"/>
              <a:t> </a:t>
            </a:r>
            <a:r>
              <a:rPr lang="pt-PT" dirty="0" err="1"/>
              <a:t>provided</a:t>
            </a:r>
            <a:r>
              <a:rPr lang="pt-PT" dirty="0"/>
              <a:t> </a:t>
            </a:r>
            <a:r>
              <a:rPr lang="pt-PT" dirty="0" err="1"/>
              <a:t>by</a:t>
            </a:r>
            <a:r>
              <a:rPr lang="pt-PT" dirty="0"/>
              <a:t> </a:t>
            </a:r>
            <a:r>
              <a:rPr lang="pt-PT" dirty="0" err="1"/>
              <a:t>the</a:t>
            </a:r>
            <a:r>
              <a:rPr lang="pt-PT" dirty="0"/>
              <a:t> UK </a:t>
            </a:r>
            <a:r>
              <a:rPr lang="pt-PT" dirty="0" err="1"/>
              <a:t>Biobank</a:t>
            </a:r>
            <a:r>
              <a:rPr lang="pt-PT" dirty="0"/>
              <a:t> </a:t>
            </a:r>
            <a:r>
              <a:rPr lang="pt-PT" dirty="0" err="1"/>
              <a:t>and</a:t>
            </a:r>
            <a:r>
              <a:rPr lang="pt-PT" dirty="0"/>
              <a:t> </a:t>
            </a:r>
            <a:r>
              <a:rPr lang="pt-PT" dirty="0" err="1"/>
              <a:t>not</a:t>
            </a:r>
            <a:r>
              <a:rPr lang="pt-PT" dirty="0"/>
              <a:t> </a:t>
            </a:r>
            <a:r>
              <a:rPr lang="pt-PT" dirty="0" err="1"/>
              <a:t>developed</a:t>
            </a:r>
            <a:r>
              <a:rPr lang="pt-PT" dirty="0"/>
              <a:t> </a:t>
            </a:r>
            <a:r>
              <a:rPr lang="pt-PT" dirty="0" err="1"/>
              <a:t>by</a:t>
            </a:r>
            <a:r>
              <a:rPr lang="pt-PT" dirty="0"/>
              <a:t> </a:t>
            </a:r>
            <a:r>
              <a:rPr lang="pt-PT" dirty="0" err="1"/>
              <a:t>the</a:t>
            </a:r>
            <a:r>
              <a:rPr lang="pt-PT" dirty="0"/>
              <a:t> </a:t>
            </a:r>
            <a:r>
              <a:rPr lang="pt-PT" dirty="0" err="1"/>
              <a:t>paper</a:t>
            </a:r>
            <a:r>
              <a:rPr lang="pt-PT" dirty="0"/>
              <a:t> </a:t>
            </a:r>
            <a:r>
              <a:rPr lang="pt-PT" dirty="0" err="1"/>
              <a:t>authors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30b8ead6c8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30b8ead6c8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These helper functions were provided by the UK Biobank and not developed by the paper authors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358475" y="0"/>
            <a:ext cx="38532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44250" y="1403850"/>
            <a:ext cx="8455500" cy="2146800"/>
          </a:xfrm>
          <a:prstGeom prst="rect">
            <a:avLst/>
          </a:prstGeom>
          <a:solidFill>
            <a:srgbClr val="FFFFFF"/>
          </a:solidFill>
        </p:spPr>
        <p:txBody>
          <a:bodyPr spcFirstLastPara="1" wrap="square" lIns="91425" tIns="91425" rIns="91425" bIns="91425" anchor="ctr" anchorCtr="0">
            <a:normAutofit/>
          </a:bodyPr>
          <a:lstStyle>
            <a:lvl1pPr lvl="0" algn="ctr">
              <a:spcBef>
                <a:spcPts val="0"/>
              </a:spcBef>
              <a:spcAft>
                <a:spcPts val="0"/>
              </a:spcAft>
              <a:buSzPts val="6800"/>
              <a:buFont typeface="Playfair Display"/>
              <a:buNone/>
              <a:defRPr sz="6800" b="1">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sz="6800" b="1">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sz="6800" b="1">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sz="6800" b="1">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sz="6800" b="1">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sz="6800" b="1">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sz="6800" b="1">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sz="6800" b="1">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sz="6800" b="1">
                <a:latin typeface="Playfair Display"/>
                <a:ea typeface="Playfair Display"/>
                <a:cs typeface="Playfair Display"/>
                <a:sym typeface="Playfair Display"/>
              </a:defRPr>
            </a:lvl9pPr>
          </a:lstStyle>
          <a:p>
            <a:endParaRPr/>
          </a:p>
        </p:txBody>
      </p:sp>
      <p:sp>
        <p:nvSpPr>
          <p:cNvPr id="13" name="Google Shape;13;p2"/>
          <p:cNvSpPr txBox="1">
            <a:spLocks noGrp="1"/>
          </p:cNvSpPr>
          <p:nvPr>
            <p:ph type="subTitle" idx="1"/>
          </p:nvPr>
        </p:nvSpPr>
        <p:spPr>
          <a:xfrm>
            <a:off x="344250" y="3550650"/>
            <a:ext cx="4910100" cy="577800"/>
          </a:xfrm>
          <a:prstGeom prst="rect">
            <a:avLst/>
          </a:prstGeom>
          <a:solidFill>
            <a:schemeClr val="dk2"/>
          </a:solidFill>
        </p:spPr>
        <p:txBody>
          <a:bodyPr spcFirstLastPara="1" wrap="square" lIns="91425" tIns="91425" rIns="91425" bIns="91425" anchor="ctr" anchorCtr="0">
            <a:normAutofit/>
          </a:bodyPr>
          <a:lstStyle>
            <a:lvl1pPr lv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9pPr>
          </a:lstStyle>
          <a:p>
            <a:endParaRPr/>
          </a:p>
        </p:txBody>
      </p:sp>
      <p:sp>
        <p:nvSpPr>
          <p:cNvPr id="14" name="Google Shape;14;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999925"/>
            <a:ext cx="8520600" cy="2146200"/>
          </a:xfrm>
          <a:prstGeom prst="rect">
            <a:avLst/>
          </a:prstGeom>
        </p:spPr>
        <p:txBody>
          <a:bodyPr spcFirstLastPara="1" wrap="square" lIns="91425" tIns="91425" rIns="91425" bIns="91425" anchor="b" anchorCtr="0">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highlight>
                  <a:schemeClr val="dk1"/>
                </a:highlight>
              </a:defRPr>
            </a:lvl1pPr>
            <a:lvl2pPr marL="914400" lvl="1" indent="-317500" algn="ctr">
              <a:spcBef>
                <a:spcPts val="0"/>
              </a:spcBef>
              <a:spcAft>
                <a:spcPts val="0"/>
              </a:spcAft>
              <a:buSzPts val="1400"/>
              <a:buChar char="○"/>
              <a:defRPr>
                <a:highlight>
                  <a:schemeClr val="dk1"/>
                </a:highlight>
              </a:defRPr>
            </a:lvl2pPr>
            <a:lvl3pPr marL="1371600" lvl="2" indent="-317500" algn="ctr">
              <a:spcBef>
                <a:spcPts val="0"/>
              </a:spcBef>
              <a:spcAft>
                <a:spcPts val="0"/>
              </a:spcAft>
              <a:buSzPts val="1400"/>
              <a:buChar char="■"/>
              <a:defRPr>
                <a:highlight>
                  <a:schemeClr val="dk1"/>
                </a:highlight>
              </a:defRPr>
            </a:lvl3pPr>
            <a:lvl4pPr marL="1828800" lvl="3" indent="-317500" algn="ctr">
              <a:spcBef>
                <a:spcPts val="0"/>
              </a:spcBef>
              <a:spcAft>
                <a:spcPts val="0"/>
              </a:spcAft>
              <a:buSzPts val="1400"/>
              <a:buChar char="●"/>
              <a:defRPr>
                <a:highlight>
                  <a:schemeClr val="dk1"/>
                </a:highlight>
              </a:defRPr>
            </a:lvl4pPr>
            <a:lvl5pPr marL="2286000" lvl="4" indent="-317500" algn="ctr">
              <a:spcBef>
                <a:spcPts val="0"/>
              </a:spcBef>
              <a:spcAft>
                <a:spcPts val="0"/>
              </a:spcAft>
              <a:buSzPts val="1400"/>
              <a:buChar char="○"/>
              <a:defRPr>
                <a:highlight>
                  <a:schemeClr val="dk1"/>
                </a:highlight>
              </a:defRPr>
            </a:lvl5pPr>
            <a:lvl6pPr marL="2743200" lvl="5" indent="-317500" algn="ctr">
              <a:spcBef>
                <a:spcPts val="0"/>
              </a:spcBef>
              <a:spcAft>
                <a:spcPts val="0"/>
              </a:spcAft>
              <a:buSzPts val="1400"/>
              <a:buChar char="■"/>
              <a:defRPr>
                <a:highlight>
                  <a:schemeClr val="dk1"/>
                </a:highlight>
              </a:defRPr>
            </a:lvl6pPr>
            <a:lvl7pPr marL="3200400" lvl="6" indent="-317500" algn="ctr">
              <a:spcBef>
                <a:spcPts val="0"/>
              </a:spcBef>
              <a:spcAft>
                <a:spcPts val="0"/>
              </a:spcAft>
              <a:buSzPts val="1400"/>
              <a:buChar char="●"/>
              <a:defRPr>
                <a:highlight>
                  <a:schemeClr val="dk1"/>
                </a:highlight>
              </a:defRPr>
            </a:lvl7pPr>
            <a:lvl8pPr marL="3657600" lvl="7" indent="-317500" algn="ctr">
              <a:spcBef>
                <a:spcPts val="0"/>
              </a:spcBef>
              <a:spcAft>
                <a:spcPts val="0"/>
              </a:spcAft>
              <a:buSzPts val="1400"/>
              <a:buChar char="○"/>
              <a:defRPr>
                <a:highlight>
                  <a:schemeClr val="dk1"/>
                </a:highlight>
              </a:defRPr>
            </a:lvl8pPr>
            <a:lvl9pPr marL="4114800" lvl="8" indent="-317500" algn="ctr">
              <a:spcBef>
                <a:spcPts val="0"/>
              </a:spcBef>
              <a:spcAft>
                <a:spcPts val="0"/>
              </a:spcAft>
              <a:buSzPts val="1400"/>
              <a:buChar char="■"/>
              <a:defRPr>
                <a:highlight>
                  <a:schemeClr val="dk1"/>
                </a:highlight>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344250" y="1403850"/>
            <a:ext cx="8455500" cy="2146800"/>
          </a:xfrm>
          <a:prstGeom prst="rect">
            <a:avLst/>
          </a:prstGeom>
          <a:solidFill>
            <a:srgbClr val="FFFFFF"/>
          </a:solidFill>
        </p:spPr>
        <p:txBody>
          <a:bodyPr spcFirstLastPara="1" wrap="square" lIns="91425" tIns="91425" rIns="91425" bIns="91425" anchor="ctr" anchorCtr="0">
            <a:normAutofit/>
          </a:bodyPr>
          <a:lstStyle>
            <a:lvl1pPr lvl="0" algn="ctr">
              <a:spcBef>
                <a:spcPts val="0"/>
              </a:spcBef>
              <a:spcAft>
                <a:spcPts val="0"/>
              </a:spcAft>
              <a:buSzPts val="4800"/>
              <a:buFont typeface="Playfair Display"/>
              <a:buNone/>
              <a:defRPr sz="4800" b="1">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sz="4800" b="1">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sz="4800" b="1">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sz="4800" b="1">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sz="4800" b="1">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sz="4800" b="1">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sz="4800" b="1">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sz="4800" b="1">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sz="4800" b="1">
                <a:latin typeface="Playfair Display"/>
                <a:ea typeface="Playfair Display"/>
                <a:cs typeface="Playfair Display"/>
                <a:sym typeface="Playfair Display"/>
              </a:defRPr>
            </a:lvl9pPr>
          </a:lstStyle>
          <a:p>
            <a:endParaRPr/>
          </a:p>
        </p:txBody>
      </p:sp>
      <p:sp>
        <p:nvSpPr>
          <p:cNvPr id="18" name="Google Shape;18;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 name="Google Shape;21;p4"/>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5"/>
          <p:cNvSpPr txBox="1">
            <a:spLocks noGrp="1"/>
          </p:cNvSpPr>
          <p:nvPr>
            <p:ph type="body" idx="1"/>
          </p:nvPr>
        </p:nvSpPr>
        <p:spPr>
          <a:xfrm>
            <a:off x="311700" y="1234050"/>
            <a:ext cx="3999900" cy="33348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234050"/>
            <a:ext cx="3999900" cy="33348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a:endParaRPr/>
          </a:p>
        </p:txBody>
      </p:sp>
      <p:sp>
        <p:nvSpPr>
          <p:cNvPr id="37" name="Google Shape;3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9"/>
          <p:cNvSpPr txBox="1">
            <a:spLocks noGrp="1"/>
          </p:cNvSpPr>
          <p:nvPr>
            <p:ph type="title"/>
          </p:nvPr>
        </p:nvSpPr>
        <p:spPr>
          <a:xfrm>
            <a:off x="265500" y="10816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highlight>
                  <a:schemeClr val="lt1"/>
                </a:highlight>
              </a:defRPr>
            </a:lvl1pPr>
            <a:lvl2pPr marL="914400" lvl="1" indent="-317500">
              <a:spcBef>
                <a:spcPts val="0"/>
              </a:spcBef>
              <a:spcAft>
                <a:spcPts val="0"/>
              </a:spcAft>
              <a:buSzPts val="1400"/>
              <a:buChar char="○"/>
              <a:defRPr>
                <a:highlight>
                  <a:schemeClr val="lt1"/>
                </a:highlight>
              </a:defRPr>
            </a:lvl2pPr>
            <a:lvl3pPr marL="1371600" lvl="2" indent="-317500">
              <a:spcBef>
                <a:spcPts val="0"/>
              </a:spcBef>
              <a:spcAft>
                <a:spcPts val="0"/>
              </a:spcAft>
              <a:buSzPts val="1400"/>
              <a:buChar char="■"/>
              <a:defRPr>
                <a:highlight>
                  <a:schemeClr val="lt1"/>
                </a:highlight>
              </a:defRPr>
            </a:lvl3pPr>
            <a:lvl4pPr marL="1828800" lvl="3" indent="-317500">
              <a:spcBef>
                <a:spcPts val="0"/>
              </a:spcBef>
              <a:spcAft>
                <a:spcPts val="0"/>
              </a:spcAft>
              <a:buSzPts val="1400"/>
              <a:buChar char="●"/>
              <a:defRPr>
                <a:highlight>
                  <a:schemeClr val="lt1"/>
                </a:highlight>
              </a:defRPr>
            </a:lvl4pPr>
            <a:lvl5pPr marL="2286000" lvl="4" indent="-317500">
              <a:spcBef>
                <a:spcPts val="0"/>
              </a:spcBef>
              <a:spcAft>
                <a:spcPts val="0"/>
              </a:spcAft>
              <a:buSzPts val="1400"/>
              <a:buChar char="○"/>
              <a:defRPr>
                <a:highlight>
                  <a:schemeClr val="lt1"/>
                </a:highlight>
              </a:defRPr>
            </a:lvl5pPr>
            <a:lvl6pPr marL="2743200" lvl="5" indent="-317500">
              <a:spcBef>
                <a:spcPts val="0"/>
              </a:spcBef>
              <a:spcAft>
                <a:spcPts val="0"/>
              </a:spcAft>
              <a:buSzPts val="1400"/>
              <a:buChar char="■"/>
              <a:defRPr>
                <a:highlight>
                  <a:schemeClr val="lt1"/>
                </a:highlight>
              </a:defRPr>
            </a:lvl6pPr>
            <a:lvl7pPr marL="3200400" lvl="6" indent="-317500">
              <a:spcBef>
                <a:spcPts val="0"/>
              </a:spcBef>
              <a:spcAft>
                <a:spcPts val="0"/>
              </a:spcAft>
              <a:buSzPts val="1400"/>
              <a:buChar char="●"/>
              <a:defRPr>
                <a:highlight>
                  <a:schemeClr val="lt1"/>
                </a:highlight>
              </a:defRPr>
            </a:lvl7pPr>
            <a:lvl8pPr marL="3657600" lvl="7" indent="-317500">
              <a:spcBef>
                <a:spcPts val="0"/>
              </a:spcBef>
              <a:spcAft>
                <a:spcPts val="0"/>
              </a:spcAft>
              <a:buSzPts val="1400"/>
              <a:buChar char="○"/>
              <a:defRPr>
                <a:highlight>
                  <a:schemeClr val="lt1"/>
                </a:highlight>
              </a:defRPr>
            </a:lvl8pPr>
            <a:lvl9pPr marL="4114800" lvl="8" indent="-317500">
              <a:spcBef>
                <a:spcPts val="0"/>
              </a:spcBef>
              <a:spcAft>
                <a:spcPts val="0"/>
              </a:spcAft>
              <a:buSzPts val="1400"/>
              <a:buChar char="■"/>
              <a:defRPr>
                <a:highlight>
                  <a:schemeClr val="lt1"/>
                </a:highlight>
              </a:defRPr>
            </a:lvl9pPr>
          </a:lstStyle>
          <a:p>
            <a:endParaRPr/>
          </a:p>
        </p:txBody>
      </p:sp>
      <p:sp>
        <p:nvSpPr>
          <p:cNvPr id="44" name="Google Shape;4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highlight>
                  <a:schemeClr val="dk1"/>
                </a:highlight>
              </a:defRPr>
            </a:lvl1pPr>
          </a:lstStyle>
          <a:p>
            <a:endParaRPr/>
          </a:p>
        </p:txBody>
      </p:sp>
      <p:sp>
        <p:nvSpPr>
          <p:cNvPr id="47" name="Google Shape;47;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op">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234075"/>
            <a:ext cx="8520600" cy="33348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marL="914400" lvl="1"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marL="1371600" lvl="2"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marL="1828800" lvl="3"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marL="2286000" lvl="4"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marL="2743200" lvl="5"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marL="3200400" lvl="6"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marL="3657600" lvl="7"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marL="4114800" lvl="8"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pt-PT"/>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ctrTitle"/>
          </p:nvPr>
        </p:nvSpPr>
        <p:spPr>
          <a:xfrm>
            <a:off x="263567" y="1498350"/>
            <a:ext cx="8455500" cy="2146800"/>
          </a:xfrm>
          <a:prstGeom prst="rect">
            <a:avLst/>
          </a:prstGeom>
          <a:solidFill>
            <a:srgbClr val="0070C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90"/>
              <a:buNone/>
            </a:pPr>
            <a:r>
              <a:rPr lang="pt-PT" sz="2520" dirty="0">
                <a:solidFill>
                  <a:schemeClr val="bg1"/>
                </a:solidFill>
                <a:latin typeface="Times New Roman"/>
                <a:ea typeface="Times New Roman"/>
                <a:cs typeface="Times New Roman"/>
                <a:sym typeface="Times New Roman"/>
              </a:rPr>
              <a:t>Philadelphia </a:t>
            </a:r>
            <a:r>
              <a:rPr lang="pt-PT" sz="2520" dirty="0" err="1">
                <a:solidFill>
                  <a:schemeClr val="bg1"/>
                </a:solidFill>
                <a:latin typeface="Times New Roman"/>
                <a:ea typeface="Times New Roman"/>
                <a:cs typeface="Times New Roman"/>
                <a:sym typeface="Times New Roman"/>
              </a:rPr>
              <a:t>Restaurant</a:t>
            </a:r>
            <a:r>
              <a:rPr lang="pt-PT" sz="2520" dirty="0">
                <a:solidFill>
                  <a:schemeClr val="bg1"/>
                </a:solidFill>
                <a:latin typeface="Times New Roman"/>
                <a:ea typeface="Times New Roman"/>
                <a:cs typeface="Times New Roman"/>
                <a:sym typeface="Times New Roman"/>
              </a:rPr>
              <a:t> Check-ins </a:t>
            </a:r>
            <a:r>
              <a:rPr lang="pt-PT" sz="2520" dirty="0" err="1">
                <a:solidFill>
                  <a:schemeClr val="bg1"/>
                </a:solidFill>
                <a:latin typeface="Times New Roman"/>
                <a:ea typeface="Times New Roman"/>
                <a:cs typeface="Times New Roman"/>
                <a:sym typeface="Times New Roman"/>
              </a:rPr>
              <a:t>Forecasting</a:t>
            </a:r>
            <a:endParaRPr sz="2520" dirty="0">
              <a:solidFill>
                <a:schemeClr val="bg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1"/>
        <p:cNvGrpSpPr/>
        <p:nvPr/>
      </p:nvGrpSpPr>
      <p:grpSpPr>
        <a:xfrm>
          <a:off x="0" y="0"/>
          <a:ext cx="0" cy="0"/>
          <a:chOff x="0" y="0"/>
          <a:chExt cx="0" cy="0"/>
        </a:xfrm>
      </p:grpSpPr>
      <p:sp>
        <p:nvSpPr>
          <p:cNvPr id="552" name="Google Shape;552;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Font typeface="Times New Roman"/>
              <a:buAutoNum type="arabicPeriod"/>
            </a:pPr>
            <a:r>
              <a:rPr lang="pt-PT" b="1">
                <a:latin typeface="Times New Roman"/>
                <a:ea typeface="Times New Roman"/>
                <a:cs typeface="Times New Roman"/>
                <a:sym typeface="Times New Roman"/>
              </a:rPr>
              <a:t>Seasonal Patterns </a:t>
            </a:r>
            <a:endParaRPr b="1">
              <a:latin typeface="Times New Roman"/>
              <a:ea typeface="Times New Roman"/>
              <a:cs typeface="Times New Roman"/>
              <a:sym typeface="Times New Roman"/>
            </a:endParaRPr>
          </a:p>
          <a:p>
            <a:pPr marL="0" lvl="0" indent="0" algn="l" rtl="0">
              <a:spcBef>
                <a:spcPts val="0"/>
              </a:spcBef>
              <a:spcAft>
                <a:spcPts val="0"/>
              </a:spcAft>
              <a:buNone/>
            </a:pPr>
            <a:endParaRPr/>
          </a:p>
        </p:txBody>
      </p:sp>
      <p:pic>
        <p:nvPicPr>
          <p:cNvPr id="553" name="Google Shape;553;p61"/>
          <p:cNvPicPr preferRelativeResize="0"/>
          <p:nvPr/>
        </p:nvPicPr>
        <p:blipFill>
          <a:blip r:embed="rId3">
            <a:alphaModFix/>
          </a:blip>
          <a:stretch>
            <a:fillRect/>
          </a:stretch>
        </p:blipFill>
        <p:spPr>
          <a:xfrm>
            <a:off x="311700" y="1100550"/>
            <a:ext cx="3811119" cy="3820975"/>
          </a:xfrm>
          <a:prstGeom prst="rect">
            <a:avLst/>
          </a:prstGeom>
          <a:noFill/>
          <a:ln>
            <a:noFill/>
          </a:ln>
        </p:spPr>
      </p:pic>
      <p:pic>
        <p:nvPicPr>
          <p:cNvPr id="554" name="Google Shape;554;p61"/>
          <p:cNvPicPr preferRelativeResize="0"/>
          <p:nvPr/>
        </p:nvPicPr>
        <p:blipFill>
          <a:blip r:embed="rId4">
            <a:alphaModFix/>
          </a:blip>
          <a:stretch>
            <a:fillRect/>
          </a:stretch>
        </p:blipFill>
        <p:spPr>
          <a:xfrm>
            <a:off x="4247619" y="454400"/>
            <a:ext cx="4716382" cy="2082558"/>
          </a:xfrm>
          <a:prstGeom prst="rect">
            <a:avLst/>
          </a:prstGeom>
          <a:noFill/>
          <a:ln>
            <a:noFill/>
          </a:ln>
        </p:spPr>
      </p:pic>
      <p:pic>
        <p:nvPicPr>
          <p:cNvPr id="555" name="Google Shape;555;p61"/>
          <p:cNvPicPr preferRelativeResize="0"/>
          <p:nvPr/>
        </p:nvPicPr>
        <p:blipFill>
          <a:blip r:embed="rId5">
            <a:alphaModFix/>
          </a:blip>
          <a:stretch>
            <a:fillRect/>
          </a:stretch>
        </p:blipFill>
        <p:spPr>
          <a:xfrm>
            <a:off x="4247619" y="2606533"/>
            <a:ext cx="4716382" cy="2082558"/>
          </a:xfrm>
          <a:prstGeom prst="rect">
            <a:avLst/>
          </a:prstGeom>
          <a:noFill/>
          <a:ln>
            <a:noFill/>
          </a:ln>
        </p:spPr>
      </p:pic>
      <p:cxnSp>
        <p:nvCxnSpPr>
          <p:cNvPr id="556" name="Google Shape;556;p61"/>
          <p:cNvCxnSpPr/>
          <p:nvPr/>
        </p:nvCxnSpPr>
        <p:spPr>
          <a:xfrm rot="10800000" flipH="1">
            <a:off x="570575" y="3791575"/>
            <a:ext cx="883500" cy="897300"/>
          </a:xfrm>
          <a:prstGeom prst="straightConnector1">
            <a:avLst/>
          </a:prstGeom>
          <a:noFill/>
          <a:ln w="9525" cap="flat" cmpd="sng">
            <a:solidFill>
              <a:srgbClr val="FF0000"/>
            </a:solidFill>
            <a:prstDash val="solid"/>
            <a:round/>
            <a:headEnd type="none" w="med" len="med"/>
            <a:tailEnd type="none" w="med" len="med"/>
          </a:ln>
        </p:spPr>
      </p:cxnSp>
      <p:sp>
        <p:nvSpPr>
          <p:cNvPr id="557" name="Google Shape;557;p61"/>
          <p:cNvSpPr/>
          <p:nvPr/>
        </p:nvSpPr>
        <p:spPr>
          <a:xfrm>
            <a:off x="311700" y="3625950"/>
            <a:ext cx="1418400" cy="1295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ayfair Display"/>
              <a:ea typeface="Playfair Display"/>
              <a:cs typeface="Playfair Display"/>
              <a:sym typeface="Playfair Display"/>
            </a:endParaRPr>
          </a:p>
        </p:txBody>
      </p:sp>
      <p:sp>
        <p:nvSpPr>
          <p:cNvPr id="558" name="Google Shape;558;p61"/>
          <p:cNvSpPr/>
          <p:nvPr/>
        </p:nvSpPr>
        <p:spPr>
          <a:xfrm>
            <a:off x="4735375" y="2685575"/>
            <a:ext cx="96900" cy="10560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ayfair Display"/>
              <a:ea typeface="Playfair Display"/>
              <a:cs typeface="Playfair Display"/>
              <a:sym typeface="Playfair Display"/>
            </a:endParaRPr>
          </a:p>
        </p:txBody>
      </p:sp>
      <p:sp>
        <p:nvSpPr>
          <p:cNvPr id="559" name="Google Shape;559;p61"/>
          <p:cNvSpPr/>
          <p:nvPr/>
        </p:nvSpPr>
        <p:spPr>
          <a:xfrm>
            <a:off x="5200600" y="2972675"/>
            <a:ext cx="96900" cy="768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ayfair Display"/>
              <a:ea typeface="Playfair Display"/>
              <a:cs typeface="Playfair Display"/>
              <a:sym typeface="Playfair Display"/>
            </a:endParaRPr>
          </a:p>
        </p:txBody>
      </p:sp>
      <p:sp>
        <p:nvSpPr>
          <p:cNvPr id="560" name="Google Shape;560;p61"/>
          <p:cNvSpPr/>
          <p:nvPr/>
        </p:nvSpPr>
        <p:spPr>
          <a:xfrm>
            <a:off x="5829250" y="3318175"/>
            <a:ext cx="96900" cy="3876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ayfair Display"/>
              <a:ea typeface="Playfair Display"/>
              <a:cs typeface="Playfair Display"/>
              <a:sym typeface="Playfair Display"/>
            </a:endParaRPr>
          </a:p>
        </p:txBody>
      </p:sp>
      <p:sp>
        <p:nvSpPr>
          <p:cNvPr id="561" name="Google Shape;561;p61"/>
          <p:cNvSpPr/>
          <p:nvPr/>
        </p:nvSpPr>
        <p:spPr>
          <a:xfrm>
            <a:off x="6375275" y="3434925"/>
            <a:ext cx="96900" cy="270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ayfair Display"/>
              <a:ea typeface="Playfair Display"/>
              <a:cs typeface="Playfair Display"/>
              <a:sym typeface="Playfair Display"/>
            </a:endParaRPr>
          </a:p>
        </p:txBody>
      </p:sp>
      <p:sp>
        <p:nvSpPr>
          <p:cNvPr id="562" name="Google Shape;562;p61"/>
          <p:cNvSpPr/>
          <p:nvPr/>
        </p:nvSpPr>
        <p:spPr>
          <a:xfrm>
            <a:off x="6921300" y="3434925"/>
            <a:ext cx="96900" cy="270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ayfair Display"/>
              <a:ea typeface="Playfair Display"/>
              <a:cs typeface="Playfair Display"/>
              <a:sym typeface="Playfair Display"/>
            </a:endParaRPr>
          </a:p>
        </p:txBody>
      </p:sp>
      <p:sp>
        <p:nvSpPr>
          <p:cNvPr id="563" name="Google Shape;563;p61"/>
          <p:cNvSpPr/>
          <p:nvPr/>
        </p:nvSpPr>
        <p:spPr>
          <a:xfrm>
            <a:off x="7467325" y="3470675"/>
            <a:ext cx="96900" cy="235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ayfair Display"/>
              <a:ea typeface="Playfair Display"/>
              <a:cs typeface="Playfair Display"/>
              <a:sym typeface="Playfair Display"/>
            </a:endParaRPr>
          </a:p>
        </p:txBody>
      </p:sp>
      <p:sp>
        <p:nvSpPr>
          <p:cNvPr id="564" name="Google Shape;564;p61"/>
          <p:cNvSpPr/>
          <p:nvPr/>
        </p:nvSpPr>
        <p:spPr>
          <a:xfrm>
            <a:off x="8000825" y="3516175"/>
            <a:ext cx="96900" cy="175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ayfair Display"/>
              <a:ea typeface="Playfair Display"/>
              <a:cs typeface="Playfair Display"/>
              <a:sym typeface="Playfair Display"/>
            </a:endParaRPr>
          </a:p>
        </p:txBody>
      </p:sp>
      <p:sp>
        <p:nvSpPr>
          <p:cNvPr id="565" name="Google Shape;565;p61"/>
          <p:cNvSpPr/>
          <p:nvPr/>
        </p:nvSpPr>
        <p:spPr>
          <a:xfrm>
            <a:off x="8545000" y="3516175"/>
            <a:ext cx="96900" cy="158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ayfair Display"/>
              <a:ea typeface="Playfair Display"/>
              <a:cs typeface="Playfair Display"/>
              <a:sym typeface="Playfair Display"/>
            </a:endParaRPr>
          </a:p>
        </p:txBody>
      </p:sp>
      <p:sp>
        <p:nvSpPr>
          <p:cNvPr id="566" name="Google Shape;566;p61"/>
          <p:cNvSpPr txBox="1">
            <a:spLocks noGrp="1"/>
          </p:cNvSpPr>
          <p:nvPr>
            <p:ph type="body" idx="1"/>
          </p:nvPr>
        </p:nvSpPr>
        <p:spPr>
          <a:xfrm>
            <a:off x="7209298" y="4152750"/>
            <a:ext cx="1754700" cy="768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rmAutofit fontScale="47500" lnSpcReduction="20000"/>
          </a:bodyPr>
          <a:lstStyle/>
          <a:p>
            <a:pPr marL="0" lvl="0" indent="0" algn="l" rtl="0">
              <a:lnSpc>
                <a:spcPct val="115000"/>
              </a:lnSpc>
              <a:spcBef>
                <a:spcPts val="0"/>
              </a:spcBef>
              <a:spcAft>
                <a:spcPts val="1200"/>
              </a:spcAft>
              <a:buNone/>
            </a:pPr>
            <a:r>
              <a:rPr lang="pt-PT"/>
              <a:t>All analysis lead to a </a:t>
            </a:r>
            <a:r>
              <a:rPr lang="pt-PT" b="1"/>
              <a:t>1-week seasonality</a:t>
            </a:r>
            <a:r>
              <a:rPr lang="pt-PT"/>
              <a:t> interpretation</a:t>
            </a:r>
            <a:endParaRPr b="1"/>
          </a:p>
        </p:txBody>
      </p:sp>
      <p:sp>
        <p:nvSpPr>
          <p:cNvPr id="567" name="Google Shape;567;p61"/>
          <p:cNvSpPr/>
          <p:nvPr/>
        </p:nvSpPr>
        <p:spPr>
          <a:xfrm>
            <a:off x="4735375" y="606575"/>
            <a:ext cx="4034700" cy="6756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ayfair Display"/>
              <a:ea typeface="Playfair Display"/>
              <a:cs typeface="Playfair Display"/>
              <a:sym typeface="Playfair Display"/>
            </a:endParaRPr>
          </a:p>
        </p:txBody>
      </p:sp>
      <p:sp>
        <p:nvSpPr>
          <p:cNvPr id="568" name="Google Shape;568;p6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10</a:t>
            </a:fld>
            <a:endParaRPr/>
          </a:p>
        </p:txBody>
      </p:sp>
      <p:sp>
        <p:nvSpPr>
          <p:cNvPr id="569" name="Google Shape;569;p61"/>
          <p:cNvSpPr txBox="1">
            <a:spLocks noGrp="1"/>
          </p:cNvSpPr>
          <p:nvPr>
            <p:ph type="body" idx="1"/>
          </p:nvPr>
        </p:nvSpPr>
        <p:spPr>
          <a:xfrm>
            <a:off x="3397625" y="517200"/>
            <a:ext cx="1142400" cy="551400"/>
          </a:xfrm>
          <a:prstGeom prst="rect">
            <a:avLst/>
          </a:prstGeom>
        </p:spPr>
        <p:txBody>
          <a:bodyPr spcFirstLastPara="1" wrap="square" lIns="91425" tIns="91425" rIns="91425" bIns="91425" anchor="t" anchorCtr="0">
            <a:normAutofit fontScale="77500" lnSpcReduction="20000"/>
          </a:bodyPr>
          <a:lstStyle/>
          <a:p>
            <a:pPr marL="0" lvl="0" indent="0" algn="l" rtl="0">
              <a:lnSpc>
                <a:spcPct val="115000"/>
              </a:lnSpc>
              <a:spcBef>
                <a:spcPts val="0"/>
              </a:spcBef>
              <a:spcAft>
                <a:spcPts val="1200"/>
              </a:spcAft>
              <a:buNone/>
            </a:pPr>
            <a:r>
              <a:rPr lang="pt-PT">
                <a:latin typeface="Times New Roman"/>
                <a:ea typeface="Times New Roman"/>
                <a:cs typeface="Times New Roman"/>
                <a:sym typeface="Times New Roman"/>
              </a:rPr>
              <a:t>(</a:t>
            </a:r>
            <a:r>
              <a:rPr lang="pt-PT" b="1">
                <a:latin typeface="Times New Roman"/>
                <a:ea typeface="Times New Roman"/>
                <a:cs typeface="Times New Roman"/>
                <a:sym typeface="Times New Roman"/>
              </a:rPr>
              <a:t>weekly</a:t>
            </a: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None/>
            </a:pPr>
            <a:endParaRPr/>
          </a:p>
        </p:txBody>
      </p:sp>
      <p:sp>
        <p:nvSpPr>
          <p:cNvPr id="575" name="Google Shape;575;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PT">
                <a:latin typeface="Times New Roman"/>
                <a:ea typeface="Times New Roman"/>
                <a:cs typeface="Times New Roman"/>
                <a:sym typeface="Times New Roman"/>
              </a:rPr>
              <a:t>2.    </a:t>
            </a:r>
            <a:r>
              <a:rPr lang="pt-PT" b="1">
                <a:latin typeface="Times New Roman"/>
                <a:ea typeface="Times New Roman"/>
                <a:cs typeface="Times New Roman"/>
                <a:sym typeface="Times New Roman"/>
              </a:rPr>
              <a:t>Stationarity</a:t>
            </a:r>
            <a:endParaRPr b="1">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pic>
        <p:nvPicPr>
          <p:cNvPr id="576" name="Google Shape;576;p62"/>
          <p:cNvPicPr preferRelativeResize="0"/>
          <p:nvPr/>
        </p:nvPicPr>
        <p:blipFill>
          <a:blip r:embed="rId3">
            <a:alphaModFix/>
          </a:blip>
          <a:stretch>
            <a:fillRect/>
          </a:stretch>
        </p:blipFill>
        <p:spPr>
          <a:xfrm>
            <a:off x="311700" y="1160600"/>
            <a:ext cx="7020257" cy="3820976"/>
          </a:xfrm>
          <a:prstGeom prst="rect">
            <a:avLst/>
          </a:prstGeom>
          <a:noFill/>
          <a:ln>
            <a:noFill/>
          </a:ln>
        </p:spPr>
      </p:pic>
      <p:cxnSp>
        <p:nvCxnSpPr>
          <p:cNvPr id="577" name="Google Shape;577;p62"/>
          <p:cNvCxnSpPr>
            <a:endCxn id="578" idx="2"/>
          </p:cNvCxnSpPr>
          <p:nvPr/>
        </p:nvCxnSpPr>
        <p:spPr>
          <a:xfrm rot="10800000" flipH="1">
            <a:off x="5981500" y="1432928"/>
            <a:ext cx="2078100" cy="3100500"/>
          </a:xfrm>
          <a:prstGeom prst="straightConnector1">
            <a:avLst/>
          </a:prstGeom>
          <a:noFill/>
          <a:ln w="28575" cap="flat" cmpd="sng">
            <a:solidFill>
              <a:srgbClr val="FF0000"/>
            </a:solidFill>
            <a:prstDash val="solid"/>
            <a:round/>
            <a:headEnd type="none" w="med" len="med"/>
            <a:tailEnd type="triangle" w="med" len="med"/>
          </a:ln>
        </p:spPr>
      </p:cxnSp>
      <p:sp>
        <p:nvSpPr>
          <p:cNvPr id="578" name="Google Shape;578;p62"/>
          <p:cNvSpPr txBox="1">
            <a:spLocks noGrp="1"/>
          </p:cNvSpPr>
          <p:nvPr>
            <p:ph type="body" idx="1"/>
          </p:nvPr>
        </p:nvSpPr>
        <p:spPr>
          <a:xfrm>
            <a:off x="7331950" y="445028"/>
            <a:ext cx="1455300" cy="987900"/>
          </a:xfrm>
          <a:prstGeom prst="rect">
            <a:avLst/>
          </a:prstGeom>
        </p:spPr>
        <p:txBody>
          <a:bodyPr spcFirstLastPara="1" wrap="square" lIns="91425" tIns="91425" rIns="91425" bIns="91425" anchor="t" anchorCtr="0">
            <a:normAutofit fontScale="47500" lnSpcReduction="20000"/>
          </a:bodyPr>
          <a:lstStyle/>
          <a:p>
            <a:pPr marL="0" lvl="0" indent="0" algn="l" rtl="0">
              <a:lnSpc>
                <a:spcPct val="115000"/>
              </a:lnSpc>
              <a:spcBef>
                <a:spcPts val="0"/>
              </a:spcBef>
              <a:spcAft>
                <a:spcPts val="1200"/>
              </a:spcAft>
              <a:buNone/>
            </a:pPr>
            <a:r>
              <a:rPr lang="pt-PT">
                <a:latin typeface="Times New Roman"/>
                <a:ea typeface="Times New Roman"/>
                <a:cs typeface="Times New Roman"/>
                <a:sym typeface="Times New Roman"/>
              </a:rPr>
              <a:t>As the mean and variance are not constant, the time series appears to be </a:t>
            </a:r>
            <a:r>
              <a:rPr lang="pt-PT" b="1">
                <a:latin typeface="Times New Roman"/>
                <a:ea typeface="Times New Roman"/>
                <a:cs typeface="Times New Roman"/>
                <a:sym typeface="Times New Roman"/>
              </a:rPr>
              <a:t>non-stationary</a:t>
            </a:r>
            <a:endParaRPr b="1">
              <a:latin typeface="Times New Roman"/>
              <a:ea typeface="Times New Roman"/>
              <a:cs typeface="Times New Roman"/>
              <a:sym typeface="Times New Roman"/>
            </a:endParaRPr>
          </a:p>
        </p:txBody>
      </p:sp>
      <p:sp>
        <p:nvSpPr>
          <p:cNvPr id="579" name="Google Shape;579;p6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3"/>
        <p:cNvGrpSpPr/>
        <p:nvPr/>
      </p:nvGrpSpPr>
      <p:grpSpPr>
        <a:xfrm>
          <a:off x="0" y="0"/>
          <a:ext cx="0" cy="0"/>
          <a:chOff x="0" y="0"/>
          <a:chExt cx="0" cy="0"/>
        </a:xfrm>
      </p:grpSpPr>
      <p:sp>
        <p:nvSpPr>
          <p:cNvPr id="584" name="Google Shape;584;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PT">
                <a:latin typeface="Times New Roman"/>
                <a:ea typeface="Times New Roman"/>
                <a:cs typeface="Times New Roman"/>
                <a:sym typeface="Times New Roman"/>
              </a:rPr>
              <a:t>2. </a:t>
            </a:r>
            <a:r>
              <a:rPr lang="pt-PT" b="1">
                <a:latin typeface="Times New Roman"/>
                <a:ea typeface="Times New Roman"/>
                <a:cs typeface="Times New Roman"/>
                <a:sym typeface="Times New Roman"/>
              </a:rPr>
              <a:t>Stationarity:</a:t>
            </a:r>
            <a:r>
              <a:rPr lang="pt-PT">
                <a:latin typeface="Times New Roman"/>
                <a:ea typeface="Times New Roman"/>
                <a:cs typeface="Times New Roman"/>
                <a:sym typeface="Times New Roman"/>
              </a:rPr>
              <a:t> Statistical Approach</a:t>
            </a:r>
            <a:endParaRPr>
              <a:latin typeface="Times New Roman"/>
              <a:ea typeface="Times New Roman"/>
              <a:cs typeface="Times New Roman"/>
              <a:sym typeface="Times New Roman"/>
            </a:endParaRPr>
          </a:p>
          <a:p>
            <a:pPr marL="0" lvl="0" indent="0" algn="l" rtl="0">
              <a:spcBef>
                <a:spcPts val="0"/>
              </a:spcBef>
              <a:spcAft>
                <a:spcPts val="0"/>
              </a:spcAft>
              <a:buNone/>
            </a:pPr>
            <a:endParaRPr/>
          </a:p>
        </p:txBody>
      </p:sp>
      <p:graphicFrame>
        <p:nvGraphicFramePr>
          <p:cNvPr id="585" name="Google Shape;585;p63"/>
          <p:cNvGraphicFramePr/>
          <p:nvPr/>
        </p:nvGraphicFramePr>
        <p:xfrm>
          <a:off x="461675" y="1529350"/>
          <a:ext cx="3624925" cy="1630315"/>
        </p:xfrm>
        <a:graphic>
          <a:graphicData uri="http://schemas.openxmlformats.org/drawingml/2006/table">
            <a:tbl>
              <a:tblPr>
                <a:noFill/>
                <a:tableStyleId>{883CCB77-1472-4A38-BD16-B69225CAC834}</a:tableStyleId>
              </a:tblPr>
              <a:tblGrid>
                <a:gridCol w="1070850">
                  <a:extLst>
                    <a:ext uri="{9D8B030D-6E8A-4147-A177-3AD203B41FA5}">
                      <a16:colId xmlns:a16="http://schemas.microsoft.com/office/drawing/2014/main" val="20000"/>
                    </a:ext>
                  </a:extLst>
                </a:gridCol>
                <a:gridCol w="1332200">
                  <a:extLst>
                    <a:ext uri="{9D8B030D-6E8A-4147-A177-3AD203B41FA5}">
                      <a16:colId xmlns:a16="http://schemas.microsoft.com/office/drawing/2014/main" val="20001"/>
                    </a:ext>
                  </a:extLst>
                </a:gridCol>
                <a:gridCol w="1221875">
                  <a:extLst>
                    <a:ext uri="{9D8B030D-6E8A-4147-A177-3AD203B41FA5}">
                      <a16:colId xmlns:a16="http://schemas.microsoft.com/office/drawing/2014/main" val="20002"/>
                    </a:ext>
                  </a:extLst>
                </a:gridCol>
              </a:tblGrid>
              <a:tr h="411175">
                <a:tc>
                  <a:txBody>
                    <a:bodyPr/>
                    <a:lstStyle/>
                    <a:p>
                      <a:pPr marL="0" lvl="0" indent="0" algn="l" rtl="0">
                        <a:spcBef>
                          <a:spcPts val="0"/>
                        </a:spcBef>
                        <a:spcAft>
                          <a:spcPts val="0"/>
                        </a:spcAft>
                        <a:buNone/>
                      </a:pPr>
                      <a:endParaRPr/>
                    </a:p>
                  </a:txBody>
                  <a:tcPr marL="91425" marR="91425" marT="91425" marB="91425">
                    <a:solidFill>
                      <a:schemeClr val="lt2"/>
                    </a:solidFill>
                  </a:tcPr>
                </a:tc>
                <a:tc>
                  <a:txBody>
                    <a:bodyPr/>
                    <a:lstStyle/>
                    <a:p>
                      <a:pPr marL="0" lvl="0" indent="0" algn="l" rtl="0">
                        <a:spcBef>
                          <a:spcPts val="0"/>
                        </a:spcBef>
                        <a:spcAft>
                          <a:spcPts val="0"/>
                        </a:spcAft>
                        <a:buClr>
                          <a:schemeClr val="dk2"/>
                        </a:buClr>
                        <a:buSzPts val="1100"/>
                        <a:buFont typeface="Arial"/>
                        <a:buNone/>
                      </a:pPr>
                      <a:r>
                        <a:rPr lang="pt-PT">
                          <a:solidFill>
                            <a:schemeClr val="dk2"/>
                          </a:solidFill>
                          <a:latin typeface="Times New Roman"/>
                          <a:ea typeface="Times New Roman"/>
                          <a:cs typeface="Times New Roman"/>
                          <a:sym typeface="Times New Roman"/>
                        </a:rPr>
                        <a:t>ADF Test</a:t>
                      </a:r>
                      <a:endParaRPr>
                        <a:latin typeface="Times New Roman"/>
                        <a:ea typeface="Times New Roman"/>
                        <a:cs typeface="Times New Roman"/>
                        <a:sym typeface="Times New Roman"/>
                      </a:endParaRPr>
                    </a:p>
                  </a:txBody>
                  <a:tcPr marL="91425" marR="91425" marT="91425" marB="91425">
                    <a:solidFill>
                      <a:schemeClr val="lt2"/>
                    </a:solidFill>
                  </a:tcPr>
                </a:tc>
                <a:tc>
                  <a:txBody>
                    <a:bodyPr/>
                    <a:lstStyle/>
                    <a:p>
                      <a:pPr marL="0" lvl="0" indent="0" algn="l" rtl="0">
                        <a:spcBef>
                          <a:spcPts val="0"/>
                        </a:spcBef>
                        <a:spcAft>
                          <a:spcPts val="0"/>
                        </a:spcAft>
                        <a:buNone/>
                      </a:pPr>
                      <a:r>
                        <a:rPr lang="pt-PT">
                          <a:latin typeface="Times New Roman"/>
                          <a:ea typeface="Times New Roman"/>
                          <a:cs typeface="Times New Roman"/>
                          <a:sym typeface="Times New Roman"/>
                        </a:rPr>
                        <a:t>KPSS Test</a:t>
                      </a:r>
                      <a:endParaRPr>
                        <a:latin typeface="Times New Roman"/>
                        <a:ea typeface="Times New Roman"/>
                        <a:cs typeface="Times New Roman"/>
                        <a:sym typeface="Times New Roman"/>
                      </a:endParaRPr>
                    </a:p>
                  </a:txBody>
                  <a:tcPr marL="91425" marR="91425" marT="91425" marB="91425">
                    <a:solidFill>
                      <a:schemeClr val="lt2"/>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pt-PT">
                          <a:latin typeface="Times New Roman"/>
                          <a:ea typeface="Times New Roman"/>
                          <a:cs typeface="Times New Roman"/>
                          <a:sym typeface="Times New Roman"/>
                        </a:rPr>
                        <a:t>p-value</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pt-PT">
                          <a:latin typeface="Times New Roman"/>
                          <a:ea typeface="Times New Roman"/>
                          <a:cs typeface="Times New Roman"/>
                          <a:sym typeface="Times New Roman"/>
                        </a:rPr>
                        <a:t>0.89</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pt-PT">
                          <a:latin typeface="Times New Roman"/>
                          <a:ea typeface="Times New Roman"/>
                          <a:cs typeface="Times New Roman"/>
                          <a:sym typeface="Times New Roman"/>
                        </a:rPr>
                        <a:t>0.01</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pt-PT">
                          <a:latin typeface="Times New Roman"/>
                          <a:ea typeface="Times New Roman"/>
                          <a:cs typeface="Times New Roman"/>
                          <a:sym typeface="Times New Roman"/>
                        </a:rPr>
                        <a:t>Test Result</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pt-PT" b="1">
                          <a:latin typeface="Times New Roman"/>
                          <a:ea typeface="Times New Roman"/>
                          <a:cs typeface="Times New Roman"/>
                          <a:sym typeface="Times New Roman"/>
                        </a:rPr>
                        <a:t>Fail to reject the null hypothesis</a:t>
                      </a:r>
                      <a:endParaRPr b="1">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pt-PT" b="1">
                          <a:solidFill>
                            <a:schemeClr val="dk2"/>
                          </a:solidFill>
                          <a:latin typeface="Times New Roman"/>
                          <a:ea typeface="Times New Roman"/>
                          <a:cs typeface="Times New Roman"/>
                          <a:sym typeface="Times New Roman"/>
                        </a:rPr>
                        <a:t>Reject the null hypothesis</a:t>
                      </a:r>
                      <a:endParaRPr b="1">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bl>
          </a:graphicData>
        </a:graphic>
      </p:graphicFrame>
      <p:sp>
        <p:nvSpPr>
          <p:cNvPr id="586" name="Google Shape;586;p63"/>
          <p:cNvSpPr txBox="1">
            <a:spLocks noGrp="1"/>
          </p:cNvSpPr>
          <p:nvPr>
            <p:ph type="body" idx="1"/>
          </p:nvPr>
        </p:nvSpPr>
        <p:spPr>
          <a:xfrm>
            <a:off x="4836075" y="1143300"/>
            <a:ext cx="3676800" cy="2856900"/>
          </a:xfrm>
          <a:prstGeom prst="rect">
            <a:avLst/>
          </a:prstGeom>
        </p:spPr>
        <p:txBody>
          <a:bodyPr spcFirstLastPara="1" wrap="square" lIns="91425" tIns="91425" rIns="91425" bIns="91425" anchor="t" anchorCtr="0">
            <a:normAutofit/>
          </a:bodyPr>
          <a:lstStyle/>
          <a:p>
            <a:pPr marL="0" lvl="0" indent="0" algn="l" rtl="0">
              <a:lnSpc>
                <a:spcPct val="100000"/>
              </a:lnSpc>
              <a:spcBef>
                <a:spcPts val="1000"/>
              </a:spcBef>
              <a:spcAft>
                <a:spcPts val="0"/>
              </a:spcAft>
              <a:buNone/>
            </a:pPr>
            <a:r>
              <a:rPr lang="pt-PT" sz="2000" dirty="0" err="1">
                <a:latin typeface="Times New Roman"/>
                <a:ea typeface="Times New Roman"/>
                <a:cs typeface="Times New Roman"/>
                <a:sym typeface="Times New Roman"/>
              </a:rPr>
              <a:t>Conclusions</a:t>
            </a:r>
            <a:endParaRPr dirty="0">
              <a:latin typeface="Times New Roman"/>
              <a:ea typeface="Times New Roman"/>
              <a:cs typeface="Times New Roman"/>
              <a:sym typeface="Times New Roman"/>
            </a:endParaRPr>
          </a:p>
          <a:p>
            <a:pPr marL="457200" lvl="0" indent="-342900" algn="l" rtl="0">
              <a:lnSpc>
                <a:spcPct val="100000"/>
              </a:lnSpc>
              <a:spcBef>
                <a:spcPts val="1200"/>
              </a:spcBef>
              <a:spcAft>
                <a:spcPts val="0"/>
              </a:spcAft>
              <a:buSzPts val="1800"/>
              <a:buFont typeface="Times New Roman"/>
              <a:buAutoNum type="arabicPeriod"/>
            </a:pPr>
            <a:r>
              <a:rPr lang="pt-PT" dirty="0">
                <a:latin typeface="Times New Roman"/>
                <a:ea typeface="Times New Roman"/>
                <a:cs typeface="Times New Roman"/>
                <a:sym typeface="Times New Roman"/>
              </a:rPr>
              <a:t>ADF </a:t>
            </a:r>
            <a:r>
              <a:rPr lang="pt-PT" dirty="0" err="1">
                <a:latin typeface="Times New Roman"/>
                <a:ea typeface="Times New Roman"/>
                <a:cs typeface="Times New Roman"/>
                <a:sym typeface="Times New Roman"/>
              </a:rPr>
              <a:t>Test</a:t>
            </a:r>
            <a:r>
              <a:rPr lang="pt-PT" dirty="0">
                <a:latin typeface="Times New Roman"/>
                <a:ea typeface="Times New Roman"/>
                <a:cs typeface="Times New Roman"/>
                <a:sym typeface="Times New Roman"/>
              </a:rPr>
              <a:t>: </a:t>
            </a:r>
            <a:r>
              <a:rPr lang="pt-PT" dirty="0" err="1">
                <a:solidFill>
                  <a:srgbClr val="3B3B3B"/>
                </a:solidFill>
                <a:highlight>
                  <a:srgbClr val="FFFFFF"/>
                </a:highlight>
                <a:latin typeface="Times New Roman"/>
                <a:ea typeface="Times New Roman"/>
                <a:cs typeface="Times New Roman"/>
                <a:sym typeface="Times New Roman"/>
              </a:rPr>
              <a:t>cannot</a:t>
            </a:r>
            <a:r>
              <a:rPr lang="pt-PT" dirty="0">
                <a:solidFill>
                  <a:srgbClr val="3B3B3B"/>
                </a:solidFill>
                <a:highlight>
                  <a:srgbClr val="FFFFFF"/>
                </a:highlight>
                <a:latin typeface="Times New Roman"/>
                <a:ea typeface="Times New Roman"/>
                <a:cs typeface="Times New Roman"/>
                <a:sym typeface="Times New Roman"/>
              </a:rPr>
              <a:t> prove </a:t>
            </a:r>
            <a:r>
              <a:rPr lang="pt-PT" dirty="0" err="1">
                <a:solidFill>
                  <a:srgbClr val="3B3B3B"/>
                </a:solidFill>
                <a:highlight>
                  <a:srgbClr val="FFFFFF"/>
                </a:highlight>
                <a:latin typeface="Times New Roman"/>
                <a:ea typeface="Times New Roman"/>
                <a:cs typeface="Times New Roman"/>
                <a:sym typeface="Times New Roman"/>
              </a:rPr>
              <a:t>that</a:t>
            </a:r>
            <a:r>
              <a:rPr lang="pt-PT" dirty="0">
                <a:solidFill>
                  <a:srgbClr val="3B3B3B"/>
                </a:solidFill>
                <a:highlight>
                  <a:srgbClr val="FFFFFF"/>
                </a:highlight>
                <a:latin typeface="Times New Roman"/>
                <a:ea typeface="Times New Roman"/>
                <a:cs typeface="Times New Roman"/>
                <a:sym typeface="Times New Roman"/>
              </a:rPr>
              <a:t> </a:t>
            </a:r>
            <a:r>
              <a:rPr lang="pt-PT" dirty="0" err="1">
                <a:solidFill>
                  <a:srgbClr val="3B3B3B"/>
                </a:solidFill>
                <a:highlight>
                  <a:srgbClr val="FFFFFF"/>
                </a:highlight>
                <a:latin typeface="Times New Roman"/>
                <a:ea typeface="Times New Roman"/>
                <a:cs typeface="Times New Roman"/>
                <a:sym typeface="Times New Roman"/>
              </a:rPr>
              <a:t>the</a:t>
            </a:r>
            <a:r>
              <a:rPr lang="pt-PT" dirty="0">
                <a:solidFill>
                  <a:srgbClr val="3B3B3B"/>
                </a:solidFill>
                <a:highlight>
                  <a:srgbClr val="FFFFFF"/>
                </a:highlight>
                <a:latin typeface="Times New Roman"/>
                <a:ea typeface="Times New Roman"/>
                <a:cs typeface="Times New Roman"/>
                <a:sym typeface="Times New Roman"/>
              </a:rPr>
              <a:t> date </a:t>
            </a:r>
            <a:r>
              <a:rPr lang="pt-PT" dirty="0" err="1">
                <a:solidFill>
                  <a:srgbClr val="3B3B3B"/>
                </a:solidFill>
                <a:highlight>
                  <a:srgbClr val="FFFFFF"/>
                </a:highlight>
                <a:latin typeface="Times New Roman"/>
                <a:ea typeface="Times New Roman"/>
                <a:cs typeface="Times New Roman"/>
                <a:sym typeface="Times New Roman"/>
              </a:rPr>
              <a:t>is</a:t>
            </a:r>
            <a:r>
              <a:rPr lang="pt-PT" dirty="0">
                <a:solidFill>
                  <a:srgbClr val="3B3B3B"/>
                </a:solidFill>
                <a:highlight>
                  <a:srgbClr val="FFFFFF"/>
                </a:highlight>
                <a:latin typeface="Times New Roman"/>
                <a:ea typeface="Times New Roman"/>
                <a:cs typeface="Times New Roman"/>
                <a:sym typeface="Times New Roman"/>
              </a:rPr>
              <a:t> </a:t>
            </a:r>
            <a:r>
              <a:rPr lang="pt-PT" dirty="0" err="1">
                <a:solidFill>
                  <a:srgbClr val="3B3B3B"/>
                </a:solidFill>
                <a:highlight>
                  <a:srgbClr val="FFFFFF"/>
                </a:highlight>
                <a:latin typeface="Times New Roman"/>
                <a:ea typeface="Times New Roman"/>
                <a:cs typeface="Times New Roman"/>
                <a:sym typeface="Times New Roman"/>
              </a:rPr>
              <a:t>stationary</a:t>
            </a:r>
            <a:endParaRPr dirty="0">
              <a:latin typeface="Times New Roman"/>
              <a:ea typeface="Times New Roman"/>
              <a:cs typeface="Times New Roman"/>
              <a:sym typeface="Times New Roman"/>
            </a:endParaRPr>
          </a:p>
          <a:p>
            <a:pPr marL="457200" lvl="0" indent="-342900" algn="l" rtl="0">
              <a:lnSpc>
                <a:spcPct val="100000"/>
              </a:lnSpc>
              <a:spcBef>
                <a:spcPts val="1200"/>
              </a:spcBef>
              <a:spcAft>
                <a:spcPts val="1200"/>
              </a:spcAft>
              <a:buSzPts val="1800"/>
              <a:buFont typeface="Times New Roman"/>
              <a:buAutoNum type="arabicPeriod"/>
            </a:pPr>
            <a:r>
              <a:rPr lang="pt-PT" dirty="0">
                <a:latin typeface="Times New Roman"/>
                <a:ea typeface="Times New Roman"/>
                <a:cs typeface="Times New Roman"/>
                <a:sym typeface="Times New Roman"/>
              </a:rPr>
              <a:t>KPSS: </a:t>
            </a:r>
            <a:r>
              <a:rPr lang="pt-PT" dirty="0" err="1">
                <a:latin typeface="Times New Roman"/>
                <a:ea typeface="Times New Roman"/>
                <a:cs typeface="Times New Roman"/>
                <a:sym typeface="Times New Roman"/>
              </a:rPr>
              <a:t>The</a:t>
            </a:r>
            <a:r>
              <a:rPr lang="pt-PT" dirty="0">
                <a:latin typeface="Times New Roman"/>
                <a:ea typeface="Times New Roman"/>
                <a:cs typeface="Times New Roman"/>
                <a:sym typeface="Times New Roman"/>
              </a:rPr>
              <a:t> serie </a:t>
            </a:r>
            <a:r>
              <a:rPr lang="pt-PT" dirty="0" err="1">
                <a:latin typeface="Times New Roman"/>
                <a:ea typeface="Times New Roman"/>
                <a:cs typeface="Times New Roman"/>
                <a:sym typeface="Times New Roman"/>
              </a:rPr>
              <a:t>has</a:t>
            </a:r>
            <a:r>
              <a:rPr lang="pt-PT" dirty="0">
                <a:latin typeface="Times New Roman"/>
                <a:ea typeface="Times New Roman"/>
                <a:cs typeface="Times New Roman"/>
                <a:sym typeface="Times New Roman"/>
              </a:rPr>
              <a:t> a </a:t>
            </a:r>
            <a:r>
              <a:rPr lang="pt-PT" dirty="0" err="1">
                <a:latin typeface="Times New Roman"/>
                <a:ea typeface="Times New Roman"/>
                <a:cs typeface="Times New Roman"/>
                <a:sym typeface="Times New Roman"/>
              </a:rPr>
              <a:t>unit</a:t>
            </a:r>
            <a:r>
              <a:rPr lang="pt-PT" dirty="0">
                <a:latin typeface="Times New Roman"/>
                <a:ea typeface="Times New Roman"/>
                <a:cs typeface="Times New Roman"/>
                <a:sym typeface="Times New Roman"/>
              </a:rPr>
              <a:t> </a:t>
            </a:r>
            <a:r>
              <a:rPr lang="pt-PT" dirty="0" err="1">
                <a:latin typeface="Times New Roman"/>
                <a:ea typeface="Times New Roman"/>
                <a:cs typeface="Times New Roman"/>
                <a:sym typeface="Times New Roman"/>
              </a:rPr>
              <a:t>root</a:t>
            </a:r>
            <a:r>
              <a:rPr lang="pt-PT" dirty="0">
                <a:latin typeface="Times New Roman"/>
                <a:ea typeface="Times New Roman"/>
                <a:cs typeface="Times New Roman"/>
                <a:sym typeface="Times New Roman"/>
              </a:rPr>
              <a:t>.</a:t>
            </a:r>
            <a:endParaRPr dirty="0">
              <a:latin typeface="Times New Roman"/>
              <a:ea typeface="Times New Roman"/>
              <a:cs typeface="Times New Roman"/>
              <a:sym typeface="Times New Roman"/>
            </a:endParaRPr>
          </a:p>
        </p:txBody>
      </p:sp>
      <p:sp>
        <p:nvSpPr>
          <p:cNvPr id="587" name="Google Shape;587;p63"/>
          <p:cNvSpPr txBox="1">
            <a:spLocks noGrp="1"/>
          </p:cNvSpPr>
          <p:nvPr>
            <p:ph type="body" idx="1"/>
          </p:nvPr>
        </p:nvSpPr>
        <p:spPr>
          <a:xfrm>
            <a:off x="2759552" y="3768925"/>
            <a:ext cx="3624900" cy="768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rmAutofit fontScale="77500" lnSpcReduction="20000"/>
          </a:bodyPr>
          <a:lstStyle/>
          <a:p>
            <a:pPr marL="0" lvl="0" indent="0" algn="l" rtl="0">
              <a:lnSpc>
                <a:spcPct val="115000"/>
              </a:lnSpc>
              <a:spcBef>
                <a:spcPts val="0"/>
              </a:spcBef>
              <a:spcAft>
                <a:spcPts val="1200"/>
              </a:spcAft>
              <a:buNone/>
            </a:pPr>
            <a:r>
              <a:rPr lang="pt-PT">
                <a:latin typeface="Times New Roman"/>
                <a:ea typeface="Times New Roman"/>
                <a:cs typeface="Times New Roman"/>
                <a:sym typeface="Times New Roman"/>
              </a:rPr>
              <a:t>Statistically proven that</a:t>
            </a:r>
            <a:r>
              <a:rPr lang="pt-PT" b="1">
                <a:solidFill>
                  <a:srgbClr val="FF0000"/>
                </a:solidFill>
                <a:latin typeface="Times New Roman"/>
                <a:ea typeface="Times New Roman"/>
                <a:cs typeface="Times New Roman"/>
                <a:sym typeface="Times New Roman"/>
              </a:rPr>
              <a:t> the data is non-stationary</a:t>
            </a:r>
            <a:endParaRPr b="1">
              <a:solidFill>
                <a:srgbClr val="FF0000"/>
              </a:solidFill>
              <a:latin typeface="Times New Roman"/>
              <a:ea typeface="Times New Roman"/>
              <a:cs typeface="Times New Roman"/>
              <a:sym typeface="Times New Roman"/>
            </a:endParaRPr>
          </a:p>
        </p:txBody>
      </p:sp>
      <p:sp>
        <p:nvSpPr>
          <p:cNvPr id="588" name="Google Shape;588;p6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2"/>
        <p:cNvGrpSpPr/>
        <p:nvPr/>
      </p:nvGrpSpPr>
      <p:grpSpPr>
        <a:xfrm>
          <a:off x="0" y="0"/>
          <a:ext cx="0" cy="0"/>
          <a:chOff x="0" y="0"/>
          <a:chExt cx="0" cy="0"/>
        </a:xfrm>
      </p:grpSpPr>
      <p:sp>
        <p:nvSpPr>
          <p:cNvPr id="593" name="Google Shape;593;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PT">
                <a:latin typeface="Times New Roman"/>
                <a:ea typeface="Times New Roman"/>
                <a:cs typeface="Times New Roman"/>
                <a:sym typeface="Times New Roman"/>
              </a:rPr>
              <a:t>3. </a:t>
            </a:r>
            <a:r>
              <a:rPr lang="pt-PT" b="1">
                <a:latin typeface="Times New Roman"/>
                <a:ea typeface="Times New Roman"/>
                <a:cs typeface="Times New Roman"/>
                <a:sym typeface="Times New Roman"/>
              </a:rPr>
              <a:t>Trend</a:t>
            </a:r>
            <a:endParaRPr b="1">
              <a:latin typeface="Times New Roman"/>
              <a:ea typeface="Times New Roman"/>
              <a:cs typeface="Times New Roman"/>
              <a:sym typeface="Times New Roman"/>
            </a:endParaRPr>
          </a:p>
          <a:p>
            <a:pPr marL="0" lvl="0" indent="0" algn="l" rtl="0">
              <a:spcBef>
                <a:spcPts val="0"/>
              </a:spcBef>
              <a:spcAft>
                <a:spcPts val="0"/>
              </a:spcAft>
              <a:buNone/>
            </a:pPr>
            <a:r>
              <a:rPr lang="pt-PT"/>
              <a:t> </a:t>
            </a:r>
            <a:endParaRPr/>
          </a:p>
          <a:p>
            <a:pPr marL="0" lvl="0" indent="0" algn="l" rtl="0">
              <a:spcBef>
                <a:spcPts val="0"/>
              </a:spcBef>
              <a:spcAft>
                <a:spcPts val="0"/>
              </a:spcAft>
              <a:buNone/>
            </a:pPr>
            <a:endParaRPr/>
          </a:p>
        </p:txBody>
      </p:sp>
      <p:pic>
        <p:nvPicPr>
          <p:cNvPr id="594" name="Google Shape;594;p64"/>
          <p:cNvPicPr preferRelativeResize="0"/>
          <p:nvPr/>
        </p:nvPicPr>
        <p:blipFill>
          <a:blip r:embed="rId3">
            <a:alphaModFix/>
          </a:blip>
          <a:stretch>
            <a:fillRect/>
          </a:stretch>
        </p:blipFill>
        <p:spPr>
          <a:xfrm>
            <a:off x="4247619" y="454400"/>
            <a:ext cx="4716382" cy="2082558"/>
          </a:xfrm>
          <a:prstGeom prst="rect">
            <a:avLst/>
          </a:prstGeom>
          <a:noFill/>
          <a:ln>
            <a:noFill/>
          </a:ln>
        </p:spPr>
      </p:pic>
      <p:pic>
        <p:nvPicPr>
          <p:cNvPr id="595" name="Google Shape;595;p64"/>
          <p:cNvPicPr preferRelativeResize="0"/>
          <p:nvPr/>
        </p:nvPicPr>
        <p:blipFill>
          <a:blip r:embed="rId4">
            <a:alphaModFix/>
          </a:blip>
          <a:stretch>
            <a:fillRect/>
          </a:stretch>
        </p:blipFill>
        <p:spPr>
          <a:xfrm>
            <a:off x="4247619" y="2606533"/>
            <a:ext cx="4716382" cy="2082558"/>
          </a:xfrm>
          <a:prstGeom prst="rect">
            <a:avLst/>
          </a:prstGeom>
          <a:noFill/>
          <a:ln>
            <a:noFill/>
          </a:ln>
        </p:spPr>
      </p:pic>
      <p:sp>
        <p:nvSpPr>
          <p:cNvPr id="596" name="Google Shape;596;p64"/>
          <p:cNvSpPr txBox="1">
            <a:spLocks noGrp="1"/>
          </p:cNvSpPr>
          <p:nvPr>
            <p:ph type="body" idx="1"/>
          </p:nvPr>
        </p:nvSpPr>
        <p:spPr>
          <a:xfrm>
            <a:off x="311700" y="1328125"/>
            <a:ext cx="3676800" cy="2856900"/>
          </a:xfrm>
          <a:prstGeom prst="rect">
            <a:avLst/>
          </a:prstGeom>
        </p:spPr>
        <p:txBody>
          <a:bodyPr spcFirstLastPara="1" wrap="square" lIns="91425" tIns="91425" rIns="91425" bIns="91425" anchor="t" anchorCtr="0">
            <a:normAutofit/>
          </a:bodyPr>
          <a:lstStyle/>
          <a:p>
            <a:pPr marL="0" lvl="0" indent="0" algn="l" rtl="0">
              <a:lnSpc>
                <a:spcPct val="100000"/>
              </a:lnSpc>
              <a:spcBef>
                <a:spcPts val="1000"/>
              </a:spcBef>
              <a:spcAft>
                <a:spcPts val="0"/>
              </a:spcAft>
              <a:buNone/>
            </a:pPr>
            <a:r>
              <a:rPr lang="pt-PT" sz="2000">
                <a:latin typeface="Times New Roman"/>
                <a:ea typeface="Times New Roman"/>
                <a:cs typeface="Times New Roman"/>
                <a:sym typeface="Times New Roman"/>
              </a:rPr>
              <a:t>Conclusions</a:t>
            </a:r>
            <a:endParaRPr sz="1400">
              <a:solidFill>
                <a:srgbClr val="000000"/>
              </a:solidFill>
              <a:latin typeface="Times New Roman"/>
              <a:ea typeface="Times New Roman"/>
              <a:cs typeface="Times New Roman"/>
              <a:sym typeface="Times New Roman"/>
            </a:endParaRPr>
          </a:p>
          <a:p>
            <a:pPr marL="457200" lvl="0" indent="-342900" algn="l" rtl="0">
              <a:lnSpc>
                <a:spcPct val="100000"/>
              </a:lnSpc>
              <a:spcBef>
                <a:spcPts val="1200"/>
              </a:spcBef>
              <a:spcAft>
                <a:spcPts val="1200"/>
              </a:spcAft>
              <a:buSzPts val="1800"/>
              <a:buFont typeface="Times New Roman"/>
              <a:buChar char="●"/>
            </a:pPr>
            <a:r>
              <a:rPr lang="pt-PT">
                <a:solidFill>
                  <a:srgbClr val="000000"/>
                </a:solidFill>
                <a:latin typeface="Times New Roman"/>
                <a:ea typeface="Times New Roman"/>
                <a:cs typeface="Times New Roman"/>
                <a:sym typeface="Times New Roman"/>
              </a:rPr>
              <a:t>Long peaks on the ACF chart and a gradual decline on the PACF indicate the presence of a trend</a:t>
            </a:r>
            <a:endParaRPr>
              <a:solidFill>
                <a:srgbClr val="000000"/>
              </a:solidFill>
              <a:latin typeface="Times New Roman"/>
              <a:ea typeface="Times New Roman"/>
              <a:cs typeface="Times New Roman"/>
              <a:sym typeface="Times New Roman"/>
            </a:endParaRPr>
          </a:p>
        </p:txBody>
      </p:sp>
      <p:sp>
        <p:nvSpPr>
          <p:cNvPr id="597" name="Google Shape;597;p64"/>
          <p:cNvSpPr/>
          <p:nvPr/>
        </p:nvSpPr>
        <p:spPr>
          <a:xfrm>
            <a:off x="4813475" y="2813475"/>
            <a:ext cx="3907348" cy="681381"/>
          </a:xfrm>
          <a:custGeom>
            <a:avLst/>
            <a:gdLst/>
            <a:ahLst/>
            <a:cxnLst/>
            <a:rect l="l" t="t" r="r" b="b"/>
            <a:pathLst>
              <a:path w="144891" h="29561" extrusionOk="0">
                <a:moveTo>
                  <a:pt x="0" y="0"/>
                </a:moveTo>
                <a:cubicBezTo>
                  <a:pt x="15020" y="10925"/>
                  <a:pt x="32079" y="19811"/>
                  <a:pt x="50058" y="24473"/>
                </a:cubicBezTo>
                <a:cubicBezTo>
                  <a:pt x="80686" y="32416"/>
                  <a:pt x="113249" y="28644"/>
                  <a:pt x="144891" y="28644"/>
                </a:cubicBezTo>
              </a:path>
            </a:pathLst>
          </a:custGeom>
          <a:noFill/>
          <a:ln w="19050" cap="flat" cmpd="sng">
            <a:solidFill>
              <a:srgbClr val="FF0000"/>
            </a:solidFill>
            <a:prstDash val="solid"/>
            <a:round/>
            <a:headEnd type="none" w="med" len="med"/>
            <a:tailEnd type="none" w="med" len="med"/>
          </a:ln>
        </p:spPr>
        <p:txBody>
          <a:bodyPr/>
          <a:lstStyle/>
          <a:p>
            <a:endParaRPr lang="pt-PT"/>
          </a:p>
        </p:txBody>
      </p:sp>
      <p:grpSp>
        <p:nvGrpSpPr>
          <p:cNvPr id="598" name="Google Shape;598;p64"/>
          <p:cNvGrpSpPr/>
          <p:nvPr/>
        </p:nvGrpSpPr>
        <p:grpSpPr>
          <a:xfrm rot="5400000">
            <a:off x="8251649" y="1113135"/>
            <a:ext cx="1049823" cy="111475"/>
            <a:chOff x="7423025" y="910675"/>
            <a:chExt cx="1248600" cy="96000"/>
          </a:xfrm>
        </p:grpSpPr>
        <p:cxnSp>
          <p:nvCxnSpPr>
            <p:cNvPr id="599" name="Google Shape;599;p64"/>
            <p:cNvCxnSpPr/>
            <p:nvPr/>
          </p:nvCxnSpPr>
          <p:spPr>
            <a:xfrm rot="10800000" flipH="1">
              <a:off x="7423025" y="923975"/>
              <a:ext cx="1248600" cy="1500"/>
            </a:xfrm>
            <a:prstGeom prst="straightConnector1">
              <a:avLst/>
            </a:prstGeom>
            <a:noFill/>
            <a:ln w="28575" cap="flat" cmpd="sng">
              <a:solidFill>
                <a:srgbClr val="FF0000"/>
              </a:solidFill>
              <a:prstDash val="solid"/>
              <a:round/>
              <a:headEnd type="none" w="med" len="med"/>
              <a:tailEnd type="none" w="med" len="med"/>
            </a:ln>
          </p:spPr>
        </p:cxnSp>
        <p:cxnSp>
          <p:nvCxnSpPr>
            <p:cNvPr id="600" name="Google Shape;600;p64"/>
            <p:cNvCxnSpPr/>
            <p:nvPr/>
          </p:nvCxnSpPr>
          <p:spPr>
            <a:xfrm>
              <a:off x="7426936" y="910675"/>
              <a:ext cx="0" cy="96000"/>
            </a:xfrm>
            <a:prstGeom prst="straightConnector1">
              <a:avLst/>
            </a:prstGeom>
            <a:noFill/>
            <a:ln w="28575" cap="flat" cmpd="sng">
              <a:solidFill>
                <a:srgbClr val="FF0000"/>
              </a:solidFill>
              <a:prstDash val="solid"/>
              <a:round/>
              <a:headEnd type="none" w="med" len="med"/>
              <a:tailEnd type="none" w="med" len="med"/>
            </a:ln>
          </p:spPr>
        </p:cxnSp>
        <p:cxnSp>
          <p:nvCxnSpPr>
            <p:cNvPr id="601" name="Google Shape;601;p64"/>
            <p:cNvCxnSpPr/>
            <p:nvPr/>
          </p:nvCxnSpPr>
          <p:spPr>
            <a:xfrm>
              <a:off x="8657692" y="910675"/>
              <a:ext cx="0" cy="96000"/>
            </a:xfrm>
            <a:prstGeom prst="straightConnector1">
              <a:avLst/>
            </a:prstGeom>
            <a:noFill/>
            <a:ln w="28575" cap="flat" cmpd="sng">
              <a:solidFill>
                <a:srgbClr val="FF0000"/>
              </a:solidFill>
              <a:prstDash val="solid"/>
              <a:round/>
              <a:headEnd type="none" w="med" len="med"/>
              <a:tailEnd type="none" w="med" len="med"/>
            </a:ln>
          </p:spPr>
        </p:cxnSp>
      </p:grpSp>
      <p:sp>
        <p:nvSpPr>
          <p:cNvPr id="602" name="Google Shape;602;p6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6"/>
        <p:cNvGrpSpPr/>
        <p:nvPr/>
      </p:nvGrpSpPr>
      <p:grpSpPr>
        <a:xfrm>
          <a:off x="0" y="0"/>
          <a:ext cx="0" cy="0"/>
          <a:chOff x="0" y="0"/>
          <a:chExt cx="0" cy="0"/>
        </a:xfrm>
      </p:grpSpPr>
      <p:sp>
        <p:nvSpPr>
          <p:cNvPr id="607" name="Google Shape;607;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PT">
                <a:latin typeface="Times New Roman"/>
                <a:ea typeface="Times New Roman"/>
                <a:cs typeface="Times New Roman"/>
                <a:sym typeface="Times New Roman"/>
              </a:rPr>
              <a:t>3. </a:t>
            </a:r>
            <a:r>
              <a:rPr lang="pt-PT" b="1">
                <a:latin typeface="Times New Roman"/>
                <a:ea typeface="Times New Roman"/>
                <a:cs typeface="Times New Roman"/>
                <a:sym typeface="Times New Roman"/>
              </a:rPr>
              <a:t>Trend:</a:t>
            </a:r>
            <a:r>
              <a:rPr lang="pt-PT">
                <a:latin typeface="Times New Roman"/>
                <a:ea typeface="Times New Roman"/>
                <a:cs typeface="Times New Roman"/>
                <a:sym typeface="Times New Roman"/>
              </a:rPr>
              <a:t> Statistical Approach</a:t>
            </a:r>
            <a:endParaRPr>
              <a:latin typeface="Times New Roman"/>
              <a:ea typeface="Times New Roman"/>
              <a:cs typeface="Times New Roman"/>
              <a:sym typeface="Times New Roman"/>
            </a:endParaRPr>
          </a:p>
          <a:p>
            <a:pPr marL="0" lvl="0" indent="0" algn="l" rtl="0">
              <a:spcBef>
                <a:spcPts val="0"/>
              </a:spcBef>
              <a:spcAft>
                <a:spcPts val="0"/>
              </a:spcAft>
              <a:buNone/>
            </a:pPr>
            <a:r>
              <a:rPr lang="pt-PT"/>
              <a:t> </a:t>
            </a:r>
            <a:endParaRPr/>
          </a:p>
          <a:p>
            <a:pPr marL="0" lvl="0" indent="0" algn="l" rtl="0">
              <a:spcBef>
                <a:spcPts val="0"/>
              </a:spcBef>
              <a:spcAft>
                <a:spcPts val="0"/>
              </a:spcAft>
              <a:buNone/>
            </a:pPr>
            <a:endParaRPr/>
          </a:p>
        </p:txBody>
      </p:sp>
      <p:graphicFrame>
        <p:nvGraphicFramePr>
          <p:cNvPr id="608" name="Google Shape;608;p65"/>
          <p:cNvGraphicFramePr/>
          <p:nvPr/>
        </p:nvGraphicFramePr>
        <p:xfrm>
          <a:off x="461675" y="1529350"/>
          <a:ext cx="2403050" cy="2407770"/>
        </p:xfrm>
        <a:graphic>
          <a:graphicData uri="http://schemas.openxmlformats.org/drawingml/2006/table">
            <a:tbl>
              <a:tblPr>
                <a:noFill/>
                <a:tableStyleId>{883CCB77-1472-4A38-BD16-B69225CAC834}</a:tableStyleId>
              </a:tblPr>
              <a:tblGrid>
                <a:gridCol w="1070850">
                  <a:extLst>
                    <a:ext uri="{9D8B030D-6E8A-4147-A177-3AD203B41FA5}">
                      <a16:colId xmlns:a16="http://schemas.microsoft.com/office/drawing/2014/main" val="20000"/>
                    </a:ext>
                  </a:extLst>
                </a:gridCol>
                <a:gridCol w="1332200">
                  <a:extLst>
                    <a:ext uri="{9D8B030D-6E8A-4147-A177-3AD203B41FA5}">
                      <a16:colId xmlns:a16="http://schemas.microsoft.com/office/drawing/2014/main" val="20001"/>
                    </a:ext>
                  </a:extLst>
                </a:gridCol>
              </a:tblGrid>
              <a:tr h="411175">
                <a:tc>
                  <a:txBody>
                    <a:bodyPr/>
                    <a:lstStyle/>
                    <a:p>
                      <a:pPr marL="0" lv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solidFill>
                      <a:schemeClr val="lt2"/>
                    </a:solidFill>
                  </a:tcPr>
                </a:tc>
                <a:tc>
                  <a:txBody>
                    <a:bodyPr/>
                    <a:lstStyle/>
                    <a:p>
                      <a:pPr marL="0" lvl="0" indent="0" algn="l" rtl="0">
                        <a:spcBef>
                          <a:spcPts val="0"/>
                        </a:spcBef>
                        <a:spcAft>
                          <a:spcPts val="0"/>
                        </a:spcAft>
                        <a:buClr>
                          <a:schemeClr val="dk2"/>
                        </a:buClr>
                        <a:buSzPts val="1100"/>
                        <a:buFont typeface="Arial"/>
                        <a:buNone/>
                      </a:pPr>
                      <a:r>
                        <a:rPr lang="pt-PT">
                          <a:latin typeface="Times New Roman"/>
                          <a:ea typeface="Times New Roman"/>
                          <a:cs typeface="Times New Roman"/>
                          <a:sym typeface="Times New Roman"/>
                        </a:rPr>
                        <a:t>Mann-Kendall Test</a:t>
                      </a:r>
                      <a:endParaRPr>
                        <a:latin typeface="Times New Roman"/>
                        <a:ea typeface="Times New Roman"/>
                        <a:cs typeface="Times New Roman"/>
                        <a:sym typeface="Times New Roman"/>
                      </a:endParaRPr>
                    </a:p>
                  </a:txBody>
                  <a:tcPr marL="91425" marR="91425" marT="91425" marB="91425">
                    <a:solidFill>
                      <a:schemeClr val="lt2"/>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pt-PT">
                          <a:latin typeface="Times New Roman"/>
                          <a:ea typeface="Times New Roman"/>
                          <a:cs typeface="Times New Roman"/>
                          <a:sym typeface="Times New Roman"/>
                        </a:rPr>
                        <a:t>p-value</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pt-PT">
                          <a:latin typeface="Times New Roman"/>
                          <a:ea typeface="Times New Roman"/>
                          <a:cs typeface="Times New Roman"/>
                          <a:sym typeface="Times New Roman"/>
                        </a:rPr>
                        <a:t>0.01</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pt-PT">
                          <a:latin typeface="Times New Roman"/>
                          <a:ea typeface="Times New Roman"/>
                          <a:cs typeface="Times New Roman"/>
                          <a:sym typeface="Times New Roman"/>
                        </a:rPr>
                        <a:t>Test Result</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pt-PT" b="1">
                          <a:solidFill>
                            <a:schemeClr val="dk2"/>
                          </a:solidFill>
                          <a:latin typeface="Times New Roman"/>
                          <a:ea typeface="Times New Roman"/>
                          <a:cs typeface="Times New Roman"/>
                          <a:sym typeface="Times New Roman"/>
                        </a:rPr>
                        <a:t>Reject the null hypothesis</a:t>
                      </a:r>
                      <a:endParaRPr b="1">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pt-PT">
                          <a:latin typeface="Times New Roman"/>
                          <a:ea typeface="Times New Roman"/>
                          <a:cs typeface="Times New Roman"/>
                          <a:sym typeface="Times New Roman"/>
                        </a:rPr>
                        <a:t>Trend</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pt-PT" b="1">
                          <a:solidFill>
                            <a:schemeClr val="dk2"/>
                          </a:solidFill>
                          <a:latin typeface="Times New Roman"/>
                          <a:ea typeface="Times New Roman"/>
                          <a:cs typeface="Times New Roman"/>
                          <a:sym typeface="Times New Roman"/>
                        </a:rPr>
                        <a:t>Decreasing</a:t>
                      </a:r>
                      <a:endParaRPr b="1">
                        <a:solidFill>
                          <a:schemeClr val="dk2"/>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pt-PT">
                          <a:latin typeface="Times New Roman"/>
                          <a:ea typeface="Times New Roman"/>
                          <a:cs typeface="Times New Roman"/>
                          <a:sym typeface="Times New Roman"/>
                        </a:rPr>
                        <a:t>Slope</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pt-PT">
                          <a:solidFill>
                            <a:schemeClr val="dk2"/>
                          </a:solidFill>
                          <a:latin typeface="Times New Roman"/>
                          <a:ea typeface="Times New Roman"/>
                          <a:cs typeface="Times New Roman"/>
                          <a:sym typeface="Times New Roman"/>
                        </a:rPr>
                        <a:t>0.02</a:t>
                      </a:r>
                      <a:endParaRPr>
                        <a:solidFill>
                          <a:schemeClr val="dk2"/>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4"/>
                  </a:ext>
                </a:extLst>
              </a:tr>
            </a:tbl>
          </a:graphicData>
        </a:graphic>
      </p:graphicFrame>
      <p:sp>
        <p:nvSpPr>
          <p:cNvPr id="609" name="Google Shape;609;p65"/>
          <p:cNvSpPr txBox="1">
            <a:spLocks noGrp="1"/>
          </p:cNvSpPr>
          <p:nvPr>
            <p:ph type="body" idx="1"/>
          </p:nvPr>
        </p:nvSpPr>
        <p:spPr>
          <a:xfrm>
            <a:off x="4371702" y="3679350"/>
            <a:ext cx="3624900" cy="768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rmAutofit fontScale="77500" lnSpcReduction="20000"/>
          </a:bodyPr>
          <a:lstStyle/>
          <a:p>
            <a:pPr marL="0" lvl="0" indent="0" algn="l" rtl="0">
              <a:lnSpc>
                <a:spcPct val="115000"/>
              </a:lnSpc>
              <a:spcBef>
                <a:spcPts val="0"/>
              </a:spcBef>
              <a:spcAft>
                <a:spcPts val="1200"/>
              </a:spcAft>
              <a:buNone/>
            </a:pPr>
            <a:r>
              <a:rPr lang="pt-PT">
                <a:latin typeface="Times New Roman"/>
                <a:ea typeface="Times New Roman"/>
                <a:cs typeface="Times New Roman"/>
                <a:sym typeface="Times New Roman"/>
              </a:rPr>
              <a:t>Statistically proven that</a:t>
            </a:r>
            <a:r>
              <a:rPr lang="pt-PT" b="1">
                <a:solidFill>
                  <a:srgbClr val="FF0000"/>
                </a:solidFill>
                <a:latin typeface="Times New Roman"/>
                <a:ea typeface="Times New Roman"/>
                <a:cs typeface="Times New Roman"/>
                <a:sym typeface="Times New Roman"/>
              </a:rPr>
              <a:t> the data has a decreasing trend</a:t>
            </a:r>
            <a:endParaRPr b="1">
              <a:solidFill>
                <a:srgbClr val="FF0000"/>
              </a:solidFill>
              <a:latin typeface="Times New Roman"/>
              <a:ea typeface="Times New Roman"/>
              <a:cs typeface="Times New Roman"/>
              <a:sym typeface="Times New Roman"/>
            </a:endParaRPr>
          </a:p>
        </p:txBody>
      </p:sp>
      <p:grpSp>
        <p:nvGrpSpPr>
          <p:cNvPr id="610" name="Google Shape;610;p65"/>
          <p:cNvGrpSpPr/>
          <p:nvPr/>
        </p:nvGrpSpPr>
        <p:grpSpPr>
          <a:xfrm>
            <a:off x="3019450" y="1529350"/>
            <a:ext cx="5712900" cy="1239343"/>
            <a:chOff x="3172975" y="1454350"/>
            <a:chExt cx="5712900" cy="1239343"/>
          </a:xfrm>
        </p:grpSpPr>
        <p:pic>
          <p:nvPicPr>
            <p:cNvPr id="611" name="Google Shape;611;p65"/>
            <p:cNvPicPr preferRelativeResize="0"/>
            <p:nvPr/>
          </p:nvPicPr>
          <p:blipFill rotWithShape="1">
            <a:blip r:embed="rId3">
              <a:alphaModFix/>
            </a:blip>
            <a:srcRect t="23819" b="50862"/>
            <a:stretch/>
          </p:blipFill>
          <p:spPr>
            <a:xfrm>
              <a:off x="3172975" y="1454350"/>
              <a:ext cx="5712900" cy="1080750"/>
            </a:xfrm>
            <a:prstGeom prst="rect">
              <a:avLst/>
            </a:prstGeom>
            <a:noFill/>
            <a:ln>
              <a:noFill/>
            </a:ln>
          </p:spPr>
        </p:pic>
        <p:pic>
          <p:nvPicPr>
            <p:cNvPr id="612" name="Google Shape;612;p65"/>
            <p:cNvPicPr preferRelativeResize="0"/>
            <p:nvPr/>
          </p:nvPicPr>
          <p:blipFill rotWithShape="1">
            <a:blip r:embed="rId3">
              <a:alphaModFix/>
            </a:blip>
            <a:srcRect t="94286"/>
            <a:stretch/>
          </p:blipFill>
          <p:spPr>
            <a:xfrm>
              <a:off x="3172975" y="2449794"/>
              <a:ext cx="5712900" cy="243899"/>
            </a:xfrm>
            <a:prstGeom prst="rect">
              <a:avLst/>
            </a:prstGeom>
            <a:noFill/>
            <a:ln>
              <a:noFill/>
            </a:ln>
          </p:spPr>
        </p:pic>
      </p:grpSp>
      <p:cxnSp>
        <p:nvCxnSpPr>
          <p:cNvPr id="613" name="Google Shape;613;p65"/>
          <p:cNvCxnSpPr>
            <a:endCxn id="609" idx="0"/>
          </p:cNvCxnSpPr>
          <p:nvPr/>
        </p:nvCxnSpPr>
        <p:spPr>
          <a:xfrm flipH="1">
            <a:off x="6184152" y="2161350"/>
            <a:ext cx="785100" cy="1518000"/>
          </a:xfrm>
          <a:prstGeom prst="straightConnector1">
            <a:avLst/>
          </a:prstGeom>
          <a:noFill/>
          <a:ln w="28575" cap="flat" cmpd="sng">
            <a:solidFill>
              <a:srgbClr val="FF0000"/>
            </a:solidFill>
            <a:prstDash val="solid"/>
            <a:round/>
            <a:headEnd type="none" w="med" len="med"/>
            <a:tailEnd type="triangle" w="med" len="med"/>
          </a:ln>
        </p:spPr>
      </p:cxnSp>
      <p:cxnSp>
        <p:nvCxnSpPr>
          <p:cNvPr id="614" name="Google Shape;614;p65"/>
          <p:cNvCxnSpPr/>
          <p:nvPr/>
        </p:nvCxnSpPr>
        <p:spPr>
          <a:xfrm>
            <a:off x="3714750" y="1684650"/>
            <a:ext cx="4785300" cy="703800"/>
          </a:xfrm>
          <a:prstGeom prst="straightConnector1">
            <a:avLst/>
          </a:prstGeom>
          <a:noFill/>
          <a:ln w="9525" cap="flat" cmpd="sng">
            <a:solidFill>
              <a:srgbClr val="FF0000"/>
            </a:solidFill>
            <a:prstDash val="solid"/>
            <a:round/>
            <a:headEnd type="none" w="med" len="med"/>
            <a:tailEnd type="none" w="med" len="med"/>
          </a:ln>
        </p:spPr>
      </p:cxnSp>
      <p:sp>
        <p:nvSpPr>
          <p:cNvPr id="615" name="Google Shape;615;p6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9"/>
        <p:cNvGrpSpPr/>
        <p:nvPr/>
      </p:nvGrpSpPr>
      <p:grpSpPr>
        <a:xfrm>
          <a:off x="0" y="0"/>
          <a:ext cx="0" cy="0"/>
          <a:chOff x="0" y="0"/>
          <a:chExt cx="0" cy="0"/>
        </a:xfrm>
      </p:grpSpPr>
      <p:sp>
        <p:nvSpPr>
          <p:cNvPr id="620" name="Google Shape;620;p66"/>
          <p:cNvSpPr txBox="1">
            <a:spLocks noGrp="1"/>
          </p:cNvSpPr>
          <p:nvPr>
            <p:ph type="title"/>
          </p:nvPr>
        </p:nvSpPr>
        <p:spPr>
          <a:xfrm>
            <a:off x="311700" y="445025"/>
            <a:ext cx="2802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PT" b="1">
                <a:latin typeface="Times New Roman"/>
                <a:ea typeface="Times New Roman"/>
                <a:cs typeface="Times New Roman"/>
                <a:sym typeface="Times New Roman"/>
              </a:rPr>
              <a:t>Models</a:t>
            </a:r>
            <a:endParaRPr b="1">
              <a:latin typeface="Times New Roman"/>
              <a:ea typeface="Times New Roman"/>
              <a:cs typeface="Times New Roman"/>
              <a:sym typeface="Times New Roman"/>
            </a:endParaRPr>
          </a:p>
        </p:txBody>
      </p:sp>
      <p:sp>
        <p:nvSpPr>
          <p:cNvPr id="621" name="Google Shape;621;p66"/>
          <p:cNvSpPr txBox="1">
            <a:spLocks noGrp="1"/>
          </p:cNvSpPr>
          <p:nvPr>
            <p:ph type="body" idx="1"/>
          </p:nvPr>
        </p:nvSpPr>
        <p:spPr>
          <a:xfrm>
            <a:off x="311700" y="1234075"/>
            <a:ext cx="3257100" cy="3200700"/>
          </a:xfrm>
          <a:prstGeom prst="rect">
            <a:avLst/>
          </a:prstGeom>
        </p:spPr>
        <p:txBody>
          <a:bodyPr spcFirstLastPara="1" wrap="square" lIns="91425" tIns="91425" rIns="91425" bIns="91425" anchor="t" anchorCtr="0">
            <a:normAutofit fontScale="92500" lnSpcReduction="20000"/>
          </a:bodyPr>
          <a:lstStyle/>
          <a:p>
            <a:pPr marL="457200" lvl="0" indent="0" algn="l" rtl="0">
              <a:spcBef>
                <a:spcPts val="0"/>
              </a:spcBef>
              <a:spcAft>
                <a:spcPts val="0"/>
              </a:spcAft>
              <a:buNone/>
            </a:pPr>
            <a:r>
              <a:rPr lang="pt-PT" b="1">
                <a:latin typeface="Times New Roman"/>
                <a:ea typeface="Times New Roman"/>
                <a:cs typeface="Times New Roman"/>
                <a:sym typeface="Times New Roman"/>
              </a:rPr>
              <a:t>ALGORITHMS</a:t>
            </a:r>
            <a:endParaRPr b="1">
              <a:latin typeface="Times New Roman"/>
              <a:ea typeface="Times New Roman"/>
              <a:cs typeface="Times New Roman"/>
              <a:sym typeface="Times New Roman"/>
            </a:endParaRPr>
          </a:p>
          <a:p>
            <a:pPr marL="457200" lvl="0" indent="-334327" algn="l" rtl="0">
              <a:spcBef>
                <a:spcPts val="1200"/>
              </a:spcBef>
              <a:spcAft>
                <a:spcPts val="0"/>
              </a:spcAft>
              <a:buSzPct val="100000"/>
              <a:buFont typeface="Times New Roman"/>
              <a:buChar char="●"/>
            </a:pPr>
            <a:r>
              <a:rPr lang="pt-PT">
                <a:latin typeface="Times New Roman"/>
                <a:ea typeface="Times New Roman"/>
                <a:cs typeface="Times New Roman"/>
                <a:sym typeface="Times New Roman"/>
              </a:rPr>
              <a:t>BASELINE</a:t>
            </a:r>
            <a:endParaRPr>
              <a:latin typeface="Times New Roman"/>
              <a:ea typeface="Times New Roman"/>
              <a:cs typeface="Times New Roman"/>
              <a:sym typeface="Times New Roman"/>
            </a:endParaRPr>
          </a:p>
          <a:p>
            <a:pPr marL="457200" lvl="0" indent="-334327" algn="l" rtl="0">
              <a:spcBef>
                <a:spcPts val="0"/>
              </a:spcBef>
              <a:spcAft>
                <a:spcPts val="0"/>
              </a:spcAft>
              <a:buSzPct val="100000"/>
              <a:buFont typeface="Times New Roman"/>
              <a:buChar char="●"/>
            </a:pPr>
            <a:r>
              <a:rPr lang="pt-PT">
                <a:latin typeface="Times New Roman"/>
                <a:ea typeface="Times New Roman"/>
                <a:cs typeface="Times New Roman"/>
                <a:sym typeface="Times New Roman"/>
              </a:rPr>
              <a:t>SARIMA;SARIMAX; ETS</a:t>
            </a:r>
            <a:endParaRPr>
              <a:latin typeface="Times New Roman"/>
              <a:ea typeface="Times New Roman"/>
              <a:cs typeface="Times New Roman"/>
              <a:sym typeface="Times New Roman"/>
            </a:endParaRPr>
          </a:p>
          <a:p>
            <a:pPr marL="457200" lvl="0" indent="-334327" algn="l" rtl="0">
              <a:spcBef>
                <a:spcPts val="0"/>
              </a:spcBef>
              <a:spcAft>
                <a:spcPts val="0"/>
              </a:spcAft>
              <a:buSzPct val="100000"/>
              <a:buFont typeface="Times New Roman"/>
              <a:buChar char="●"/>
            </a:pPr>
            <a:r>
              <a:rPr lang="pt-PT">
                <a:latin typeface="Times New Roman"/>
                <a:ea typeface="Times New Roman"/>
                <a:cs typeface="Times New Roman"/>
                <a:sym typeface="Times New Roman"/>
              </a:rPr>
              <a:t>Random Forest; Linear regression; XGBOOST</a:t>
            </a:r>
            <a:endParaRPr>
              <a:latin typeface="Times New Roman"/>
              <a:ea typeface="Times New Roman"/>
              <a:cs typeface="Times New Roman"/>
              <a:sym typeface="Times New Roman"/>
            </a:endParaRPr>
          </a:p>
          <a:p>
            <a:pPr marL="457200" lvl="0" indent="0" algn="l" rtl="0">
              <a:spcBef>
                <a:spcPts val="1200"/>
              </a:spcBef>
              <a:spcAft>
                <a:spcPts val="0"/>
              </a:spcAft>
              <a:buNone/>
            </a:pPr>
            <a:r>
              <a:rPr lang="pt-PT" b="1">
                <a:latin typeface="Times New Roman"/>
                <a:ea typeface="Times New Roman"/>
                <a:cs typeface="Times New Roman"/>
                <a:sym typeface="Times New Roman"/>
              </a:rPr>
              <a:t>SPLITTING THE DATA</a:t>
            </a:r>
            <a:endParaRPr b="1">
              <a:latin typeface="Times New Roman"/>
              <a:ea typeface="Times New Roman"/>
              <a:cs typeface="Times New Roman"/>
              <a:sym typeface="Times New Roman"/>
            </a:endParaRPr>
          </a:p>
          <a:p>
            <a:pPr marL="457200" lvl="0" indent="-334327" algn="l" rtl="0">
              <a:spcBef>
                <a:spcPts val="1200"/>
              </a:spcBef>
              <a:spcAft>
                <a:spcPts val="0"/>
              </a:spcAft>
              <a:buSzPct val="100000"/>
              <a:buChar char="●"/>
            </a:pPr>
            <a:r>
              <a:rPr lang="pt-PT" b="1">
                <a:solidFill>
                  <a:schemeClr val="accent5"/>
                </a:solidFill>
                <a:latin typeface="Times New Roman"/>
                <a:ea typeface="Times New Roman"/>
                <a:cs typeface="Times New Roman"/>
                <a:sym typeface="Times New Roman"/>
              </a:rPr>
              <a:t>Train</a:t>
            </a:r>
            <a:r>
              <a:rPr lang="pt-PT" b="1">
                <a:latin typeface="Times New Roman"/>
                <a:ea typeface="Times New Roman"/>
                <a:cs typeface="Times New Roman"/>
                <a:sym typeface="Times New Roman"/>
              </a:rPr>
              <a:t>: </a:t>
            </a:r>
            <a:r>
              <a:rPr lang="pt-PT">
                <a:latin typeface="Times New Roman"/>
                <a:ea typeface="Times New Roman"/>
                <a:cs typeface="Times New Roman"/>
                <a:sym typeface="Times New Roman"/>
              </a:rPr>
              <a:t>Initial date - ‘20-12-2021’</a:t>
            </a:r>
            <a:endParaRPr>
              <a:latin typeface="Times New Roman"/>
              <a:ea typeface="Times New Roman"/>
              <a:cs typeface="Times New Roman"/>
              <a:sym typeface="Times New Roman"/>
            </a:endParaRPr>
          </a:p>
          <a:p>
            <a:pPr marL="457200" lvl="0" indent="-334327" algn="l" rtl="0">
              <a:spcBef>
                <a:spcPts val="0"/>
              </a:spcBef>
              <a:spcAft>
                <a:spcPts val="0"/>
              </a:spcAft>
              <a:buSzPct val="100000"/>
              <a:buChar char="●"/>
            </a:pPr>
            <a:r>
              <a:rPr lang="pt-PT" b="1">
                <a:solidFill>
                  <a:srgbClr val="FF0000"/>
                </a:solidFill>
                <a:latin typeface="Times New Roman"/>
                <a:ea typeface="Times New Roman"/>
                <a:cs typeface="Times New Roman"/>
                <a:sym typeface="Times New Roman"/>
              </a:rPr>
              <a:t>Test</a:t>
            </a:r>
            <a:r>
              <a:rPr lang="pt-PT" b="1">
                <a:latin typeface="Times New Roman"/>
                <a:ea typeface="Times New Roman"/>
                <a:cs typeface="Times New Roman"/>
                <a:sym typeface="Times New Roman"/>
              </a:rPr>
              <a:t>:</a:t>
            </a:r>
            <a:r>
              <a:rPr lang="pt-PT">
                <a:latin typeface="Times New Roman"/>
                <a:ea typeface="Times New Roman"/>
                <a:cs typeface="Times New Roman"/>
                <a:sym typeface="Times New Roman"/>
              </a:rPr>
              <a:t> ‘20-12-2021’</a:t>
            </a:r>
            <a:r>
              <a:rPr lang="pt-PT" b="1">
                <a:latin typeface="Times New Roman"/>
                <a:ea typeface="Times New Roman"/>
                <a:cs typeface="Times New Roman"/>
                <a:sym typeface="Times New Roman"/>
              </a:rPr>
              <a:t> -</a:t>
            </a:r>
            <a:r>
              <a:rPr lang="pt-PT">
                <a:latin typeface="Times New Roman"/>
                <a:ea typeface="Times New Roman"/>
                <a:cs typeface="Times New Roman"/>
                <a:sym typeface="Times New Roman"/>
              </a:rPr>
              <a:t> Final date</a:t>
            </a:r>
            <a:r>
              <a:rPr lang="pt-PT" b="1">
                <a:latin typeface="Times New Roman"/>
                <a:ea typeface="Times New Roman"/>
                <a:cs typeface="Times New Roman"/>
                <a:sym typeface="Times New Roman"/>
              </a:rPr>
              <a:t> </a:t>
            </a:r>
            <a:endParaRPr b="1">
              <a:latin typeface="Times New Roman"/>
              <a:ea typeface="Times New Roman"/>
              <a:cs typeface="Times New Roman"/>
              <a:sym typeface="Times New Roman"/>
            </a:endParaRPr>
          </a:p>
        </p:txBody>
      </p:sp>
      <p:pic>
        <p:nvPicPr>
          <p:cNvPr id="622" name="Google Shape;622;p66"/>
          <p:cNvPicPr preferRelativeResize="0"/>
          <p:nvPr/>
        </p:nvPicPr>
        <p:blipFill>
          <a:blip r:embed="rId3">
            <a:alphaModFix/>
          </a:blip>
          <a:stretch>
            <a:fillRect/>
          </a:stretch>
        </p:blipFill>
        <p:spPr>
          <a:xfrm>
            <a:off x="3568800" y="983613"/>
            <a:ext cx="5093999" cy="2312613"/>
          </a:xfrm>
          <a:prstGeom prst="rect">
            <a:avLst/>
          </a:prstGeom>
          <a:noFill/>
          <a:ln>
            <a:noFill/>
          </a:ln>
        </p:spPr>
      </p:pic>
      <p:sp>
        <p:nvSpPr>
          <p:cNvPr id="623" name="Google Shape;623;p66"/>
          <p:cNvSpPr txBox="1"/>
          <p:nvPr/>
        </p:nvSpPr>
        <p:spPr>
          <a:xfrm>
            <a:off x="5424375" y="3713050"/>
            <a:ext cx="2861400" cy="461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pt-PT" sz="1800" u="sng">
                <a:solidFill>
                  <a:schemeClr val="dk2"/>
                </a:solidFill>
                <a:latin typeface="Times New Roman"/>
                <a:ea typeface="Times New Roman"/>
                <a:cs typeface="Times New Roman"/>
                <a:sym typeface="Times New Roman"/>
              </a:rPr>
              <a:t>‘20-12-2021’</a:t>
            </a:r>
            <a:r>
              <a:rPr lang="pt-PT" sz="1800">
                <a:solidFill>
                  <a:schemeClr val="dk2"/>
                </a:solidFill>
                <a:latin typeface="Times New Roman"/>
                <a:ea typeface="Times New Roman"/>
                <a:cs typeface="Times New Roman"/>
                <a:sym typeface="Times New Roman"/>
              </a:rPr>
              <a:t>:  Last month</a:t>
            </a:r>
            <a:endParaRPr b="1">
              <a:latin typeface="Times New Roman"/>
              <a:ea typeface="Times New Roman"/>
              <a:cs typeface="Times New Roman"/>
              <a:sym typeface="Times New Roman"/>
            </a:endParaRPr>
          </a:p>
        </p:txBody>
      </p:sp>
      <p:cxnSp>
        <p:nvCxnSpPr>
          <p:cNvPr id="624" name="Google Shape;624;p66"/>
          <p:cNvCxnSpPr>
            <a:endCxn id="623" idx="0"/>
          </p:cNvCxnSpPr>
          <p:nvPr/>
        </p:nvCxnSpPr>
        <p:spPr>
          <a:xfrm flipH="1">
            <a:off x="6855075" y="3036250"/>
            <a:ext cx="561600" cy="676800"/>
          </a:xfrm>
          <a:prstGeom prst="straightConnector1">
            <a:avLst/>
          </a:prstGeom>
          <a:noFill/>
          <a:ln w="9525" cap="flat" cmpd="sng">
            <a:solidFill>
              <a:srgbClr val="FF0000"/>
            </a:solidFill>
            <a:prstDash val="solid"/>
            <a:round/>
            <a:headEnd type="none" w="med" len="med"/>
            <a:tailEnd type="triangle" w="med" len="med"/>
          </a:ln>
        </p:spPr>
      </p:cxnSp>
      <p:grpSp>
        <p:nvGrpSpPr>
          <p:cNvPr id="625" name="Google Shape;625;p66"/>
          <p:cNvGrpSpPr/>
          <p:nvPr/>
        </p:nvGrpSpPr>
        <p:grpSpPr>
          <a:xfrm>
            <a:off x="3788350" y="910675"/>
            <a:ext cx="3612000" cy="123400"/>
            <a:chOff x="3788350" y="910675"/>
            <a:chExt cx="3612000" cy="123400"/>
          </a:xfrm>
        </p:grpSpPr>
        <p:grpSp>
          <p:nvGrpSpPr>
            <p:cNvPr id="626" name="Google Shape;626;p66"/>
            <p:cNvGrpSpPr/>
            <p:nvPr/>
          </p:nvGrpSpPr>
          <p:grpSpPr>
            <a:xfrm>
              <a:off x="3788350" y="920975"/>
              <a:ext cx="3612000" cy="113100"/>
              <a:chOff x="3788350" y="920975"/>
              <a:chExt cx="3612000" cy="113100"/>
            </a:xfrm>
          </p:grpSpPr>
          <p:cxnSp>
            <p:nvCxnSpPr>
              <p:cNvPr id="627" name="Google Shape;627;p66"/>
              <p:cNvCxnSpPr/>
              <p:nvPr/>
            </p:nvCxnSpPr>
            <p:spPr>
              <a:xfrm rot="10800000" flipH="1">
                <a:off x="3788350" y="920975"/>
                <a:ext cx="3612000" cy="17100"/>
              </a:xfrm>
              <a:prstGeom prst="straightConnector1">
                <a:avLst/>
              </a:prstGeom>
              <a:noFill/>
              <a:ln w="28575" cap="flat" cmpd="sng">
                <a:solidFill>
                  <a:srgbClr val="008000"/>
                </a:solidFill>
                <a:prstDash val="solid"/>
                <a:round/>
                <a:headEnd type="none" w="med" len="med"/>
                <a:tailEnd type="none" w="med" len="med"/>
              </a:ln>
            </p:spPr>
          </p:cxnSp>
          <p:cxnSp>
            <p:nvCxnSpPr>
              <p:cNvPr id="628" name="Google Shape;628;p66"/>
              <p:cNvCxnSpPr/>
              <p:nvPr/>
            </p:nvCxnSpPr>
            <p:spPr>
              <a:xfrm>
                <a:off x="3803825" y="938075"/>
                <a:ext cx="0" cy="96000"/>
              </a:xfrm>
              <a:prstGeom prst="straightConnector1">
                <a:avLst/>
              </a:prstGeom>
              <a:noFill/>
              <a:ln w="28575" cap="flat" cmpd="sng">
                <a:solidFill>
                  <a:srgbClr val="008000"/>
                </a:solidFill>
                <a:prstDash val="solid"/>
                <a:round/>
                <a:headEnd type="none" w="med" len="med"/>
                <a:tailEnd type="none" w="med" len="med"/>
              </a:ln>
            </p:spPr>
          </p:cxnSp>
        </p:grpSp>
        <p:cxnSp>
          <p:nvCxnSpPr>
            <p:cNvPr id="629" name="Google Shape;629;p66"/>
            <p:cNvCxnSpPr/>
            <p:nvPr/>
          </p:nvCxnSpPr>
          <p:spPr>
            <a:xfrm>
              <a:off x="7385900" y="910675"/>
              <a:ext cx="0" cy="96000"/>
            </a:xfrm>
            <a:prstGeom prst="straightConnector1">
              <a:avLst/>
            </a:prstGeom>
            <a:noFill/>
            <a:ln w="28575" cap="flat" cmpd="sng">
              <a:solidFill>
                <a:srgbClr val="008000"/>
              </a:solidFill>
              <a:prstDash val="solid"/>
              <a:round/>
              <a:headEnd type="none" w="med" len="med"/>
              <a:tailEnd type="none" w="med" len="med"/>
            </a:ln>
          </p:spPr>
        </p:cxnSp>
      </p:grpSp>
      <p:grpSp>
        <p:nvGrpSpPr>
          <p:cNvPr id="630" name="Google Shape;630;p66"/>
          <p:cNvGrpSpPr/>
          <p:nvPr/>
        </p:nvGrpSpPr>
        <p:grpSpPr>
          <a:xfrm>
            <a:off x="7423025" y="910675"/>
            <a:ext cx="1248600" cy="96000"/>
            <a:chOff x="7423025" y="910675"/>
            <a:chExt cx="1248600" cy="96000"/>
          </a:xfrm>
        </p:grpSpPr>
        <p:cxnSp>
          <p:nvCxnSpPr>
            <p:cNvPr id="631" name="Google Shape;631;p66"/>
            <p:cNvCxnSpPr/>
            <p:nvPr/>
          </p:nvCxnSpPr>
          <p:spPr>
            <a:xfrm rot="10800000" flipH="1">
              <a:off x="7423025" y="923975"/>
              <a:ext cx="1248600" cy="1500"/>
            </a:xfrm>
            <a:prstGeom prst="straightConnector1">
              <a:avLst/>
            </a:prstGeom>
            <a:noFill/>
            <a:ln w="28575" cap="flat" cmpd="sng">
              <a:solidFill>
                <a:srgbClr val="FF0000"/>
              </a:solidFill>
              <a:prstDash val="solid"/>
              <a:round/>
              <a:headEnd type="none" w="med" len="med"/>
              <a:tailEnd type="none" w="med" len="med"/>
            </a:ln>
          </p:spPr>
        </p:cxnSp>
        <p:cxnSp>
          <p:nvCxnSpPr>
            <p:cNvPr id="632" name="Google Shape;632;p66"/>
            <p:cNvCxnSpPr/>
            <p:nvPr/>
          </p:nvCxnSpPr>
          <p:spPr>
            <a:xfrm>
              <a:off x="7426936" y="910675"/>
              <a:ext cx="0" cy="96000"/>
            </a:xfrm>
            <a:prstGeom prst="straightConnector1">
              <a:avLst/>
            </a:prstGeom>
            <a:noFill/>
            <a:ln w="28575" cap="flat" cmpd="sng">
              <a:solidFill>
                <a:srgbClr val="FF0000"/>
              </a:solidFill>
              <a:prstDash val="solid"/>
              <a:round/>
              <a:headEnd type="none" w="med" len="med"/>
              <a:tailEnd type="none" w="med" len="med"/>
            </a:ln>
          </p:spPr>
        </p:cxnSp>
        <p:cxnSp>
          <p:nvCxnSpPr>
            <p:cNvPr id="633" name="Google Shape;633;p66"/>
            <p:cNvCxnSpPr/>
            <p:nvPr/>
          </p:nvCxnSpPr>
          <p:spPr>
            <a:xfrm>
              <a:off x="8657692" y="910675"/>
              <a:ext cx="0" cy="96000"/>
            </a:xfrm>
            <a:prstGeom prst="straightConnector1">
              <a:avLst/>
            </a:prstGeom>
            <a:noFill/>
            <a:ln w="28575" cap="flat" cmpd="sng">
              <a:solidFill>
                <a:srgbClr val="FF0000"/>
              </a:solidFill>
              <a:prstDash val="solid"/>
              <a:round/>
              <a:headEnd type="none" w="med" len="med"/>
              <a:tailEnd type="none" w="med" len="med"/>
            </a:ln>
          </p:spPr>
        </p:cxnSp>
      </p:grpSp>
      <p:sp>
        <p:nvSpPr>
          <p:cNvPr id="634" name="Google Shape;634;p66"/>
          <p:cNvSpPr txBox="1"/>
          <p:nvPr/>
        </p:nvSpPr>
        <p:spPr>
          <a:xfrm>
            <a:off x="5329300" y="566675"/>
            <a:ext cx="6972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1500" b="1">
                <a:solidFill>
                  <a:srgbClr val="008000"/>
                </a:solidFill>
                <a:latin typeface="Times New Roman"/>
                <a:ea typeface="Times New Roman"/>
                <a:cs typeface="Times New Roman"/>
                <a:sym typeface="Times New Roman"/>
              </a:rPr>
              <a:t>Train</a:t>
            </a:r>
            <a:endParaRPr sz="1500" b="1">
              <a:solidFill>
                <a:srgbClr val="008000"/>
              </a:solidFill>
              <a:latin typeface="Times New Roman"/>
              <a:ea typeface="Times New Roman"/>
              <a:cs typeface="Times New Roman"/>
              <a:sym typeface="Times New Roman"/>
            </a:endParaRPr>
          </a:p>
        </p:txBody>
      </p:sp>
      <p:sp>
        <p:nvSpPr>
          <p:cNvPr id="635" name="Google Shape;635;p66"/>
          <p:cNvSpPr txBox="1"/>
          <p:nvPr/>
        </p:nvSpPr>
        <p:spPr>
          <a:xfrm>
            <a:off x="7758813" y="566675"/>
            <a:ext cx="5616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1500" b="1">
                <a:solidFill>
                  <a:srgbClr val="FF0000"/>
                </a:solidFill>
                <a:latin typeface="Times New Roman"/>
                <a:ea typeface="Times New Roman"/>
                <a:cs typeface="Times New Roman"/>
                <a:sym typeface="Times New Roman"/>
              </a:rPr>
              <a:t>Test</a:t>
            </a:r>
            <a:endParaRPr sz="1500" b="1">
              <a:solidFill>
                <a:srgbClr val="FF0000"/>
              </a:solidFill>
              <a:latin typeface="Times New Roman"/>
              <a:ea typeface="Times New Roman"/>
              <a:cs typeface="Times New Roman"/>
              <a:sym typeface="Times New Roman"/>
            </a:endParaRPr>
          </a:p>
        </p:txBody>
      </p:sp>
      <p:sp>
        <p:nvSpPr>
          <p:cNvPr id="636" name="Google Shape;636;p6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0"/>
        <p:cNvGrpSpPr/>
        <p:nvPr/>
      </p:nvGrpSpPr>
      <p:grpSpPr>
        <a:xfrm>
          <a:off x="0" y="0"/>
          <a:ext cx="0" cy="0"/>
          <a:chOff x="0" y="0"/>
          <a:chExt cx="0" cy="0"/>
        </a:xfrm>
      </p:grpSpPr>
      <p:sp>
        <p:nvSpPr>
          <p:cNvPr id="641" name="Google Shape;641;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pt-PT" b="1">
                <a:latin typeface="Times New Roman"/>
                <a:ea typeface="Times New Roman"/>
                <a:cs typeface="Times New Roman"/>
                <a:sym typeface="Times New Roman"/>
              </a:rPr>
              <a:t>Pipeline</a:t>
            </a:r>
            <a:endParaRPr b="1">
              <a:latin typeface="Times New Roman"/>
              <a:ea typeface="Times New Roman"/>
              <a:cs typeface="Times New Roman"/>
              <a:sym typeface="Times New Roman"/>
            </a:endParaRPr>
          </a:p>
          <a:p>
            <a:pPr marL="0" lvl="0" indent="0" algn="l" rtl="0">
              <a:spcBef>
                <a:spcPts val="0"/>
              </a:spcBef>
              <a:spcAft>
                <a:spcPts val="0"/>
              </a:spcAft>
              <a:buClr>
                <a:schemeClr val="dk2"/>
              </a:buClr>
              <a:buSzPct val="36666"/>
              <a:buFont typeface="Arial"/>
              <a:buNone/>
            </a:pPr>
            <a:endParaRPr>
              <a:latin typeface="Times New Roman"/>
              <a:ea typeface="Times New Roman"/>
              <a:cs typeface="Times New Roman"/>
              <a:sym typeface="Times New Roman"/>
            </a:endParaRPr>
          </a:p>
          <a:p>
            <a:pPr marL="0" lvl="0" indent="0" algn="l" rtl="0">
              <a:spcBef>
                <a:spcPts val="0"/>
              </a:spcBef>
              <a:spcAft>
                <a:spcPts val="0"/>
              </a:spcAft>
              <a:buNone/>
            </a:pPr>
            <a:endParaRPr/>
          </a:p>
        </p:txBody>
      </p:sp>
      <p:pic>
        <p:nvPicPr>
          <p:cNvPr id="642" name="Google Shape;642;p67"/>
          <p:cNvPicPr preferRelativeResize="0"/>
          <p:nvPr/>
        </p:nvPicPr>
        <p:blipFill>
          <a:blip r:embed="rId3">
            <a:alphaModFix/>
          </a:blip>
          <a:stretch>
            <a:fillRect/>
          </a:stretch>
        </p:blipFill>
        <p:spPr>
          <a:xfrm>
            <a:off x="1304913" y="1079425"/>
            <a:ext cx="6534170" cy="3820975"/>
          </a:xfrm>
          <a:prstGeom prst="rect">
            <a:avLst/>
          </a:prstGeom>
          <a:noFill/>
          <a:ln>
            <a:noFill/>
          </a:ln>
        </p:spPr>
      </p:pic>
      <p:sp>
        <p:nvSpPr>
          <p:cNvPr id="643" name="Google Shape;643;p6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7"/>
        <p:cNvGrpSpPr/>
        <p:nvPr/>
      </p:nvGrpSpPr>
      <p:grpSpPr>
        <a:xfrm>
          <a:off x="0" y="0"/>
          <a:ext cx="0" cy="0"/>
          <a:chOff x="0" y="0"/>
          <a:chExt cx="0" cy="0"/>
        </a:xfrm>
      </p:grpSpPr>
      <p:sp>
        <p:nvSpPr>
          <p:cNvPr id="648" name="Google Shape;648;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pt-PT" b="1">
                <a:latin typeface="Times New Roman"/>
                <a:ea typeface="Times New Roman"/>
                <a:cs typeface="Times New Roman"/>
                <a:sym typeface="Times New Roman"/>
              </a:rPr>
              <a:t>From Time Series to Regression</a:t>
            </a:r>
            <a:r>
              <a:rPr lang="pt-PT">
                <a:latin typeface="Times New Roman"/>
                <a:ea typeface="Times New Roman"/>
                <a:cs typeface="Times New Roman"/>
                <a:sym typeface="Times New Roman"/>
              </a:rPr>
              <a:t> - Dummy Variables</a:t>
            </a:r>
            <a:endParaRPr>
              <a:latin typeface="Times New Roman"/>
              <a:ea typeface="Times New Roman"/>
              <a:cs typeface="Times New Roman"/>
              <a:sym typeface="Times New Roman"/>
            </a:endParaRPr>
          </a:p>
          <a:p>
            <a:pPr marL="0" lvl="0" indent="0" algn="l" rtl="0">
              <a:spcBef>
                <a:spcPts val="0"/>
              </a:spcBef>
              <a:spcAft>
                <a:spcPts val="0"/>
              </a:spcAft>
              <a:buNone/>
            </a:pPr>
            <a:endParaRPr/>
          </a:p>
        </p:txBody>
      </p:sp>
      <p:graphicFrame>
        <p:nvGraphicFramePr>
          <p:cNvPr id="649" name="Google Shape;649;p68"/>
          <p:cNvGraphicFramePr/>
          <p:nvPr/>
        </p:nvGraphicFramePr>
        <p:xfrm>
          <a:off x="382475" y="1182575"/>
          <a:ext cx="1867400" cy="3669530"/>
        </p:xfrm>
        <a:graphic>
          <a:graphicData uri="http://schemas.openxmlformats.org/drawingml/2006/table">
            <a:tbl>
              <a:tblPr>
                <a:noFill/>
                <a:tableStyleId>{883CCB77-1472-4A38-BD16-B69225CAC834}</a:tableStyleId>
              </a:tblPr>
              <a:tblGrid>
                <a:gridCol w="1184450">
                  <a:extLst>
                    <a:ext uri="{9D8B030D-6E8A-4147-A177-3AD203B41FA5}">
                      <a16:colId xmlns:a16="http://schemas.microsoft.com/office/drawing/2014/main" val="20000"/>
                    </a:ext>
                  </a:extLst>
                </a:gridCol>
                <a:gridCol w="6829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pt-PT" b="1"/>
                        <a:t>Date</a:t>
                      </a:r>
                      <a:endParaRPr b="1"/>
                    </a:p>
                  </a:txBody>
                  <a:tcPr marL="91425" marR="91425" marT="91425" marB="91425">
                    <a:solidFill>
                      <a:schemeClr val="lt2"/>
                    </a:solidFill>
                  </a:tcPr>
                </a:tc>
                <a:tc>
                  <a:txBody>
                    <a:bodyPr/>
                    <a:lstStyle/>
                    <a:p>
                      <a:pPr marL="0" lvl="0" indent="0" algn="l" rtl="0">
                        <a:spcBef>
                          <a:spcPts val="0"/>
                        </a:spcBef>
                        <a:spcAft>
                          <a:spcPts val="0"/>
                        </a:spcAft>
                        <a:buNone/>
                      </a:pPr>
                      <a:r>
                        <a:rPr lang="pt-PT" b="1"/>
                        <a:t>y</a:t>
                      </a:r>
                      <a:endParaRPr b="1"/>
                    </a:p>
                  </a:txBody>
                  <a:tcPr marL="91425" marR="91425" marT="91425" marB="91425">
                    <a:solidFill>
                      <a:schemeClr val="lt2"/>
                    </a:solidFill>
                  </a:tcPr>
                </a:tc>
                <a:extLst>
                  <a:ext uri="{0D108BD9-81ED-4DB2-BD59-A6C34878D82A}">
                    <a16:rowId xmlns:a16="http://schemas.microsoft.com/office/drawing/2014/main" val="10000"/>
                  </a:ext>
                </a:extLst>
              </a:tr>
              <a:tr h="499850">
                <a:tc>
                  <a:txBody>
                    <a:bodyPr/>
                    <a:lstStyle/>
                    <a:p>
                      <a:pPr marL="0" lvl="0" indent="0" algn="l" rtl="0">
                        <a:spcBef>
                          <a:spcPts val="0"/>
                        </a:spcBef>
                        <a:spcAft>
                          <a:spcPts val="0"/>
                        </a:spcAft>
                        <a:buNone/>
                      </a:pPr>
                      <a:r>
                        <a:rPr lang="pt-PT"/>
                        <a:t>01-01-2012</a:t>
                      </a:r>
                      <a:endParaRPr/>
                    </a:p>
                  </a:txBody>
                  <a:tcPr marL="91425" marR="91425" marT="91425" marB="91425"/>
                </a:tc>
                <a:tc>
                  <a:txBody>
                    <a:bodyPr/>
                    <a:lstStyle/>
                    <a:p>
                      <a:pPr marL="0" lvl="0" indent="0" algn="ctr" rtl="0">
                        <a:spcBef>
                          <a:spcPts val="0"/>
                        </a:spcBef>
                        <a:spcAft>
                          <a:spcPts val="0"/>
                        </a:spcAft>
                        <a:buNone/>
                      </a:pPr>
                      <a:r>
                        <a:rPr lang="pt-PT"/>
                        <a:t>75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Clr>
                          <a:schemeClr val="dk2"/>
                        </a:buClr>
                        <a:buSzPts val="1100"/>
                        <a:buFont typeface="Arial"/>
                        <a:buNone/>
                      </a:pPr>
                      <a:r>
                        <a:rPr lang="pt-PT">
                          <a:solidFill>
                            <a:schemeClr val="dk2"/>
                          </a:solidFill>
                        </a:rPr>
                        <a:t>02-01-2012</a:t>
                      </a:r>
                      <a:endParaRPr/>
                    </a:p>
                  </a:txBody>
                  <a:tcPr marL="91425" marR="91425" marT="91425" marB="91425"/>
                </a:tc>
                <a:tc>
                  <a:txBody>
                    <a:bodyPr/>
                    <a:lstStyle/>
                    <a:p>
                      <a:pPr marL="0" lvl="0" indent="0" algn="ctr" rtl="0">
                        <a:spcBef>
                          <a:spcPts val="0"/>
                        </a:spcBef>
                        <a:spcAft>
                          <a:spcPts val="0"/>
                        </a:spcAft>
                        <a:buNone/>
                      </a:pPr>
                      <a:r>
                        <a:rPr lang="pt-PT"/>
                        <a:t>86</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Clr>
                          <a:schemeClr val="dk2"/>
                        </a:buClr>
                        <a:buSzPts val="1100"/>
                        <a:buFont typeface="Arial"/>
                        <a:buNone/>
                      </a:pPr>
                      <a:r>
                        <a:rPr lang="pt-PT">
                          <a:solidFill>
                            <a:schemeClr val="dk2"/>
                          </a:solidFill>
                        </a:rPr>
                        <a:t>03-01-2012</a:t>
                      </a:r>
                      <a:endParaRPr/>
                    </a:p>
                  </a:txBody>
                  <a:tcPr marL="91425" marR="91425" marT="91425" marB="91425"/>
                </a:tc>
                <a:tc>
                  <a:txBody>
                    <a:bodyPr/>
                    <a:lstStyle/>
                    <a:p>
                      <a:pPr marL="0" lvl="0" indent="0" algn="ctr" rtl="0">
                        <a:spcBef>
                          <a:spcPts val="0"/>
                        </a:spcBef>
                        <a:spcAft>
                          <a:spcPts val="0"/>
                        </a:spcAft>
                        <a:buNone/>
                      </a:pPr>
                      <a:r>
                        <a:rPr lang="pt-PT"/>
                        <a:t>61</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Clr>
                          <a:schemeClr val="dk2"/>
                        </a:buClr>
                        <a:buSzPts val="1100"/>
                        <a:buFont typeface="Arial"/>
                        <a:buNone/>
                      </a:pPr>
                      <a:r>
                        <a:rPr lang="pt-PT">
                          <a:solidFill>
                            <a:schemeClr val="dk2"/>
                          </a:solidFill>
                        </a:rPr>
                        <a:t>04-01-2012</a:t>
                      </a:r>
                      <a:endParaRPr/>
                    </a:p>
                  </a:txBody>
                  <a:tcPr marL="91425" marR="91425" marT="91425" marB="91425"/>
                </a:tc>
                <a:tc>
                  <a:txBody>
                    <a:bodyPr/>
                    <a:lstStyle/>
                    <a:p>
                      <a:pPr marL="0" lvl="0" indent="0" algn="ctr" rtl="0">
                        <a:spcBef>
                          <a:spcPts val="0"/>
                        </a:spcBef>
                        <a:spcAft>
                          <a:spcPts val="0"/>
                        </a:spcAft>
                        <a:buNone/>
                      </a:pPr>
                      <a:r>
                        <a:rPr lang="pt-PT"/>
                        <a:t>62</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Clr>
                          <a:schemeClr val="dk2"/>
                        </a:buClr>
                        <a:buSzPts val="1100"/>
                        <a:buFont typeface="Arial"/>
                        <a:buNone/>
                      </a:pPr>
                      <a:r>
                        <a:rPr lang="pt-PT">
                          <a:solidFill>
                            <a:schemeClr val="dk2"/>
                          </a:solidFill>
                        </a:rPr>
                        <a:t>05-01-2012</a:t>
                      </a:r>
                      <a:endParaRPr/>
                    </a:p>
                  </a:txBody>
                  <a:tcPr marL="91425" marR="91425" marT="91425" marB="91425"/>
                </a:tc>
                <a:tc>
                  <a:txBody>
                    <a:bodyPr/>
                    <a:lstStyle/>
                    <a:p>
                      <a:pPr marL="0" lvl="0" indent="0" algn="ctr" rtl="0">
                        <a:spcBef>
                          <a:spcPts val="0"/>
                        </a:spcBef>
                        <a:spcAft>
                          <a:spcPts val="0"/>
                        </a:spcAft>
                        <a:buNone/>
                      </a:pPr>
                      <a:r>
                        <a:rPr lang="pt-PT"/>
                        <a:t>67</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pt-PT">
                          <a:solidFill>
                            <a:schemeClr val="dk2"/>
                          </a:solidFill>
                        </a:rPr>
                        <a:t>06-01-2012</a:t>
                      </a:r>
                      <a:endParaRPr>
                        <a:solidFill>
                          <a:schemeClr val="dk2"/>
                        </a:solidFill>
                      </a:endParaRPr>
                    </a:p>
                  </a:txBody>
                  <a:tcPr marL="91425" marR="91425" marT="91425" marB="91425"/>
                </a:tc>
                <a:tc>
                  <a:txBody>
                    <a:bodyPr/>
                    <a:lstStyle/>
                    <a:p>
                      <a:pPr marL="0" lvl="0" indent="0" algn="ctr" rtl="0">
                        <a:spcBef>
                          <a:spcPts val="0"/>
                        </a:spcBef>
                        <a:spcAft>
                          <a:spcPts val="0"/>
                        </a:spcAft>
                        <a:buNone/>
                      </a:pPr>
                      <a:r>
                        <a:rPr lang="pt-PT"/>
                        <a:t>73</a:t>
                      </a:r>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pt-PT">
                          <a:solidFill>
                            <a:schemeClr val="dk2"/>
                          </a:solidFill>
                        </a:rPr>
                        <a:t>07-01-2012</a:t>
                      </a:r>
                      <a:endParaRPr>
                        <a:solidFill>
                          <a:schemeClr val="dk2"/>
                        </a:solidFill>
                      </a:endParaRPr>
                    </a:p>
                  </a:txBody>
                  <a:tcPr marL="91425" marR="91425" marT="91425" marB="91425"/>
                </a:tc>
                <a:tc>
                  <a:txBody>
                    <a:bodyPr/>
                    <a:lstStyle/>
                    <a:p>
                      <a:pPr marL="0" lvl="0" indent="0" algn="ctr" rtl="0">
                        <a:spcBef>
                          <a:spcPts val="0"/>
                        </a:spcBef>
                        <a:spcAft>
                          <a:spcPts val="0"/>
                        </a:spcAft>
                        <a:buNone/>
                      </a:pPr>
                      <a:r>
                        <a:rPr lang="pt-PT"/>
                        <a:t>112</a:t>
                      </a:r>
                      <a:endParaRPr/>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pt-PT">
                          <a:solidFill>
                            <a:schemeClr val="dk2"/>
                          </a:solidFill>
                        </a:rPr>
                        <a:t>08-01-2012</a:t>
                      </a:r>
                      <a:endParaRPr>
                        <a:solidFill>
                          <a:schemeClr val="dk2"/>
                        </a:solidFill>
                      </a:endParaRPr>
                    </a:p>
                  </a:txBody>
                  <a:tcPr marL="91425" marR="91425" marT="91425" marB="91425"/>
                </a:tc>
                <a:tc>
                  <a:txBody>
                    <a:bodyPr/>
                    <a:lstStyle/>
                    <a:p>
                      <a:pPr marL="0" lvl="0" indent="0" algn="ctr" rtl="0">
                        <a:spcBef>
                          <a:spcPts val="0"/>
                        </a:spcBef>
                        <a:spcAft>
                          <a:spcPts val="0"/>
                        </a:spcAft>
                        <a:buNone/>
                      </a:pPr>
                      <a:r>
                        <a:rPr lang="pt-PT"/>
                        <a:t>99</a:t>
                      </a:r>
                      <a:endParaRPr/>
                    </a:p>
                  </a:txBody>
                  <a:tcPr marL="91425" marR="91425" marT="91425" marB="91425"/>
                </a:tc>
                <a:extLst>
                  <a:ext uri="{0D108BD9-81ED-4DB2-BD59-A6C34878D82A}">
                    <a16:rowId xmlns:a16="http://schemas.microsoft.com/office/drawing/2014/main" val="10008"/>
                  </a:ext>
                </a:extLst>
              </a:tr>
            </a:tbl>
          </a:graphicData>
        </a:graphic>
      </p:graphicFrame>
      <p:graphicFrame>
        <p:nvGraphicFramePr>
          <p:cNvPr id="650" name="Google Shape;650;p68"/>
          <p:cNvGraphicFramePr/>
          <p:nvPr/>
        </p:nvGraphicFramePr>
        <p:xfrm>
          <a:off x="3437413" y="1182575"/>
          <a:ext cx="5460450" cy="3669530"/>
        </p:xfrm>
        <a:graphic>
          <a:graphicData uri="http://schemas.openxmlformats.org/drawingml/2006/table">
            <a:tbl>
              <a:tblPr>
                <a:noFill/>
                <a:tableStyleId>{883CCB77-1472-4A38-BD16-B69225CAC834}</a:tableStyleId>
              </a:tblPr>
              <a:tblGrid>
                <a:gridCol w="1134575">
                  <a:extLst>
                    <a:ext uri="{9D8B030D-6E8A-4147-A177-3AD203B41FA5}">
                      <a16:colId xmlns:a16="http://schemas.microsoft.com/office/drawing/2014/main" val="20000"/>
                    </a:ext>
                  </a:extLst>
                </a:gridCol>
                <a:gridCol w="508425">
                  <a:extLst>
                    <a:ext uri="{9D8B030D-6E8A-4147-A177-3AD203B41FA5}">
                      <a16:colId xmlns:a16="http://schemas.microsoft.com/office/drawing/2014/main" val="20001"/>
                    </a:ext>
                  </a:extLst>
                </a:gridCol>
                <a:gridCol w="552975">
                  <a:extLst>
                    <a:ext uri="{9D8B030D-6E8A-4147-A177-3AD203B41FA5}">
                      <a16:colId xmlns:a16="http://schemas.microsoft.com/office/drawing/2014/main" val="20002"/>
                    </a:ext>
                  </a:extLst>
                </a:gridCol>
                <a:gridCol w="751325">
                  <a:extLst>
                    <a:ext uri="{9D8B030D-6E8A-4147-A177-3AD203B41FA5}">
                      <a16:colId xmlns:a16="http://schemas.microsoft.com/office/drawing/2014/main" val="20003"/>
                    </a:ext>
                  </a:extLst>
                </a:gridCol>
                <a:gridCol w="581400">
                  <a:extLst>
                    <a:ext uri="{9D8B030D-6E8A-4147-A177-3AD203B41FA5}">
                      <a16:colId xmlns:a16="http://schemas.microsoft.com/office/drawing/2014/main" val="20004"/>
                    </a:ext>
                  </a:extLst>
                </a:gridCol>
                <a:gridCol w="952925">
                  <a:extLst>
                    <a:ext uri="{9D8B030D-6E8A-4147-A177-3AD203B41FA5}">
                      <a16:colId xmlns:a16="http://schemas.microsoft.com/office/drawing/2014/main" val="20005"/>
                    </a:ext>
                  </a:extLst>
                </a:gridCol>
                <a:gridCol w="978825">
                  <a:extLst>
                    <a:ext uri="{9D8B030D-6E8A-4147-A177-3AD203B41FA5}">
                      <a16:colId xmlns:a16="http://schemas.microsoft.com/office/drawing/2014/main" val="20006"/>
                    </a:ext>
                  </a:extLst>
                </a:gridCol>
              </a:tblGrid>
              <a:tr h="381000">
                <a:tc>
                  <a:txBody>
                    <a:bodyPr/>
                    <a:lstStyle/>
                    <a:p>
                      <a:pPr marL="0" lvl="0" indent="0" algn="l" rtl="0">
                        <a:spcBef>
                          <a:spcPts val="0"/>
                        </a:spcBef>
                        <a:spcAft>
                          <a:spcPts val="0"/>
                        </a:spcAft>
                        <a:buNone/>
                      </a:pPr>
                      <a:r>
                        <a:rPr lang="pt-PT" b="1"/>
                        <a:t>Date</a:t>
                      </a:r>
                      <a:endParaRPr b="1"/>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pt-PT" b="1"/>
                        <a:t>y</a:t>
                      </a:r>
                      <a:endParaRPr b="1"/>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pt-PT" b="1"/>
                        <a:t>day</a:t>
                      </a:r>
                      <a:endParaRPr b="1"/>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2"/>
                        </a:buClr>
                        <a:buSzPts val="1100"/>
                        <a:buFont typeface="Arial"/>
                        <a:buNone/>
                      </a:pPr>
                      <a:r>
                        <a:rPr lang="pt-PT" b="1">
                          <a:solidFill>
                            <a:schemeClr val="dk2"/>
                          </a:solidFill>
                        </a:rPr>
                        <a:t>month</a:t>
                      </a:r>
                      <a:endParaRPr b="1"/>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pt-PT" b="1">
                          <a:solidFill>
                            <a:schemeClr val="dk2"/>
                          </a:solidFill>
                        </a:rPr>
                        <a:t>year</a:t>
                      </a:r>
                      <a:endParaRPr b="1">
                        <a:solidFill>
                          <a:schemeClr val="dk2"/>
                        </a:solidFill>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pt-PT" b="1">
                          <a:solidFill>
                            <a:schemeClr val="dk2"/>
                          </a:solidFill>
                        </a:rPr>
                        <a:t>quarter</a:t>
                      </a:r>
                      <a:endParaRPr b="1">
                        <a:solidFill>
                          <a:schemeClr val="dk2"/>
                        </a:solidFill>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pt-PT" b="1">
                          <a:solidFill>
                            <a:schemeClr val="dk2"/>
                          </a:solidFill>
                        </a:rPr>
                        <a:t>…</a:t>
                      </a:r>
                      <a:endParaRPr b="1">
                        <a:solidFill>
                          <a:schemeClr val="dk2"/>
                        </a:solidFill>
                      </a:endParaRPr>
                    </a:p>
                  </a:txBody>
                  <a:tcPr marL="91425" marR="91425" marT="91425" marB="91425">
                    <a:lnB w="952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499850">
                <a:tc>
                  <a:txBody>
                    <a:bodyPr/>
                    <a:lstStyle/>
                    <a:p>
                      <a:pPr marL="0" lvl="0" indent="0" algn="ctr" rtl="0">
                        <a:spcBef>
                          <a:spcPts val="0"/>
                        </a:spcBef>
                        <a:spcAft>
                          <a:spcPts val="0"/>
                        </a:spcAft>
                        <a:buNone/>
                      </a:pPr>
                      <a:r>
                        <a:rPr lang="pt-PT">
                          <a:solidFill>
                            <a:schemeClr val="dk2"/>
                          </a:solidFill>
                        </a:rPr>
                        <a:t>01-01-2012</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75</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1</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1</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2012</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1</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pt-PT">
                          <a:solidFill>
                            <a:schemeClr val="dk2"/>
                          </a:solidFill>
                        </a:rPr>
                        <a:t>02-01-2012</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86</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2</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1</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2012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1</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pt-PT">
                          <a:solidFill>
                            <a:schemeClr val="dk2"/>
                          </a:solidFill>
                        </a:rPr>
                        <a:t>03-01-2012</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61</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3</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1</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2012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1</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pt-PT">
                          <a:solidFill>
                            <a:schemeClr val="dk2"/>
                          </a:solidFill>
                        </a:rPr>
                        <a:t>04-01-2012</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62</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4</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1</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2012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1</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pt-PT">
                          <a:solidFill>
                            <a:schemeClr val="dk2"/>
                          </a:solidFill>
                        </a:rPr>
                        <a:t>05-01-2012</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67</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5</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1</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2012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1</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pt-PT">
                          <a:solidFill>
                            <a:schemeClr val="dk2"/>
                          </a:solidFill>
                        </a:rPr>
                        <a:t>06-01-2012</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73</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6</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1</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2012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1</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pt-PT">
                          <a:solidFill>
                            <a:schemeClr val="dk2"/>
                          </a:solidFill>
                        </a:rPr>
                        <a:t>07-01-2012</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112</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7</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1</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2012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1</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81000">
                <a:tc>
                  <a:txBody>
                    <a:bodyPr/>
                    <a:lstStyle/>
                    <a:p>
                      <a:pPr marL="0" lvl="0" indent="0" algn="ctr" rtl="0">
                        <a:spcBef>
                          <a:spcPts val="0"/>
                        </a:spcBef>
                        <a:spcAft>
                          <a:spcPts val="0"/>
                        </a:spcAft>
                        <a:buNone/>
                      </a:pPr>
                      <a:r>
                        <a:rPr lang="pt-PT">
                          <a:solidFill>
                            <a:schemeClr val="dk2"/>
                          </a:solidFill>
                        </a:rPr>
                        <a:t>08-01-2012</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99</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8</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1</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2012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1</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rPr>
                        <a:t>…</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51" name="Google Shape;651;p68"/>
          <p:cNvSpPr/>
          <p:nvPr/>
        </p:nvSpPr>
        <p:spPr>
          <a:xfrm>
            <a:off x="2516350" y="2676925"/>
            <a:ext cx="654600" cy="1941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ayfair Display"/>
              <a:ea typeface="Playfair Display"/>
              <a:cs typeface="Playfair Display"/>
              <a:sym typeface="Playfair Display"/>
            </a:endParaRPr>
          </a:p>
        </p:txBody>
      </p:sp>
      <p:sp>
        <p:nvSpPr>
          <p:cNvPr id="652" name="Google Shape;652;p6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6"/>
        <p:cNvGrpSpPr/>
        <p:nvPr/>
      </p:nvGrpSpPr>
      <p:grpSpPr>
        <a:xfrm>
          <a:off x="0" y="0"/>
          <a:ext cx="0" cy="0"/>
          <a:chOff x="0" y="0"/>
          <a:chExt cx="0" cy="0"/>
        </a:xfrm>
      </p:grpSpPr>
      <p:sp>
        <p:nvSpPr>
          <p:cNvPr id="657" name="Google Shape;657;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pt-PT" b="1">
                <a:latin typeface="Times New Roman"/>
                <a:ea typeface="Times New Roman"/>
                <a:cs typeface="Times New Roman"/>
                <a:sym typeface="Times New Roman"/>
              </a:rPr>
              <a:t>From Time Series to Regression </a:t>
            </a:r>
            <a:r>
              <a:rPr lang="pt-PT">
                <a:latin typeface="Times New Roman"/>
                <a:ea typeface="Times New Roman"/>
                <a:cs typeface="Times New Roman"/>
                <a:sym typeface="Times New Roman"/>
              </a:rPr>
              <a:t>- Fourier Transformation</a:t>
            </a:r>
            <a:endParaRPr>
              <a:latin typeface="Times New Roman"/>
              <a:ea typeface="Times New Roman"/>
              <a:cs typeface="Times New Roman"/>
              <a:sym typeface="Times New Roman"/>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None/>
            </a:pPr>
            <a:endParaRPr/>
          </a:p>
        </p:txBody>
      </p:sp>
      <p:graphicFrame>
        <p:nvGraphicFramePr>
          <p:cNvPr id="658" name="Google Shape;658;p69"/>
          <p:cNvGraphicFramePr/>
          <p:nvPr/>
        </p:nvGraphicFramePr>
        <p:xfrm>
          <a:off x="382475" y="1182575"/>
          <a:ext cx="1867400" cy="3669530"/>
        </p:xfrm>
        <a:graphic>
          <a:graphicData uri="http://schemas.openxmlformats.org/drawingml/2006/table">
            <a:tbl>
              <a:tblPr>
                <a:noFill/>
                <a:tableStyleId>{883CCB77-1472-4A38-BD16-B69225CAC834}</a:tableStyleId>
              </a:tblPr>
              <a:tblGrid>
                <a:gridCol w="1184450">
                  <a:extLst>
                    <a:ext uri="{9D8B030D-6E8A-4147-A177-3AD203B41FA5}">
                      <a16:colId xmlns:a16="http://schemas.microsoft.com/office/drawing/2014/main" val="20000"/>
                    </a:ext>
                  </a:extLst>
                </a:gridCol>
                <a:gridCol w="6829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pt-PT" b="1">
                          <a:latin typeface="Times New Roman"/>
                          <a:ea typeface="Times New Roman"/>
                          <a:cs typeface="Times New Roman"/>
                          <a:sym typeface="Times New Roman"/>
                        </a:rPr>
                        <a:t>Date</a:t>
                      </a:r>
                      <a:endParaRPr b="1">
                        <a:latin typeface="Times New Roman"/>
                        <a:ea typeface="Times New Roman"/>
                        <a:cs typeface="Times New Roman"/>
                        <a:sym typeface="Times New Roman"/>
                      </a:endParaRPr>
                    </a:p>
                  </a:txBody>
                  <a:tcPr marL="91425" marR="91425" marT="91425" marB="91425">
                    <a:solidFill>
                      <a:schemeClr val="lt2"/>
                    </a:solidFill>
                  </a:tcPr>
                </a:tc>
                <a:tc>
                  <a:txBody>
                    <a:bodyPr/>
                    <a:lstStyle/>
                    <a:p>
                      <a:pPr marL="0" lvl="0" indent="0" algn="l" rtl="0">
                        <a:spcBef>
                          <a:spcPts val="0"/>
                        </a:spcBef>
                        <a:spcAft>
                          <a:spcPts val="0"/>
                        </a:spcAft>
                        <a:buNone/>
                      </a:pPr>
                      <a:r>
                        <a:rPr lang="pt-PT" b="1">
                          <a:latin typeface="Times New Roman"/>
                          <a:ea typeface="Times New Roman"/>
                          <a:cs typeface="Times New Roman"/>
                          <a:sym typeface="Times New Roman"/>
                        </a:rPr>
                        <a:t>y</a:t>
                      </a:r>
                      <a:endParaRPr b="1">
                        <a:latin typeface="Times New Roman"/>
                        <a:ea typeface="Times New Roman"/>
                        <a:cs typeface="Times New Roman"/>
                        <a:sym typeface="Times New Roman"/>
                      </a:endParaRPr>
                    </a:p>
                  </a:txBody>
                  <a:tcPr marL="91425" marR="91425" marT="91425" marB="91425">
                    <a:solidFill>
                      <a:schemeClr val="lt2"/>
                    </a:solidFill>
                  </a:tcPr>
                </a:tc>
                <a:extLst>
                  <a:ext uri="{0D108BD9-81ED-4DB2-BD59-A6C34878D82A}">
                    <a16:rowId xmlns:a16="http://schemas.microsoft.com/office/drawing/2014/main" val="10000"/>
                  </a:ext>
                </a:extLst>
              </a:tr>
              <a:tr h="499850">
                <a:tc>
                  <a:txBody>
                    <a:bodyPr/>
                    <a:lstStyle/>
                    <a:p>
                      <a:pPr marL="0" lvl="0" indent="0" algn="l" rtl="0">
                        <a:spcBef>
                          <a:spcPts val="0"/>
                        </a:spcBef>
                        <a:spcAft>
                          <a:spcPts val="0"/>
                        </a:spcAft>
                        <a:buNone/>
                      </a:pPr>
                      <a:r>
                        <a:rPr lang="pt-PT">
                          <a:latin typeface="Times New Roman"/>
                          <a:ea typeface="Times New Roman"/>
                          <a:cs typeface="Times New Roman"/>
                          <a:sym typeface="Times New Roman"/>
                        </a:rPr>
                        <a:t>01-01-2012</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75</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pt-PT">
                          <a:solidFill>
                            <a:schemeClr val="dk2"/>
                          </a:solidFill>
                          <a:latin typeface="Times New Roman"/>
                          <a:ea typeface="Times New Roman"/>
                          <a:cs typeface="Times New Roman"/>
                          <a:sym typeface="Times New Roman"/>
                        </a:rPr>
                        <a:t>02-01-2012</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86</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pt-PT">
                          <a:solidFill>
                            <a:schemeClr val="dk2"/>
                          </a:solidFill>
                          <a:latin typeface="Times New Roman"/>
                          <a:ea typeface="Times New Roman"/>
                          <a:cs typeface="Times New Roman"/>
                          <a:sym typeface="Times New Roman"/>
                        </a:rPr>
                        <a:t>03-01-2012</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61</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pt-PT">
                          <a:solidFill>
                            <a:schemeClr val="dk2"/>
                          </a:solidFill>
                          <a:latin typeface="Times New Roman"/>
                          <a:ea typeface="Times New Roman"/>
                          <a:cs typeface="Times New Roman"/>
                          <a:sym typeface="Times New Roman"/>
                        </a:rPr>
                        <a:t>04-01-2012</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62</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pt-PT">
                          <a:solidFill>
                            <a:schemeClr val="dk2"/>
                          </a:solidFill>
                          <a:latin typeface="Times New Roman"/>
                          <a:ea typeface="Times New Roman"/>
                          <a:cs typeface="Times New Roman"/>
                          <a:sym typeface="Times New Roman"/>
                        </a:rPr>
                        <a:t>05-01-2012</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67</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pt-PT">
                          <a:solidFill>
                            <a:schemeClr val="dk2"/>
                          </a:solidFill>
                          <a:latin typeface="Times New Roman"/>
                          <a:ea typeface="Times New Roman"/>
                          <a:cs typeface="Times New Roman"/>
                          <a:sym typeface="Times New Roman"/>
                        </a:rPr>
                        <a:t>06-01-2012</a:t>
                      </a:r>
                      <a:endParaRPr>
                        <a:solidFill>
                          <a:schemeClr val="dk2"/>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73</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pt-PT">
                          <a:solidFill>
                            <a:schemeClr val="dk2"/>
                          </a:solidFill>
                          <a:latin typeface="Times New Roman"/>
                          <a:ea typeface="Times New Roman"/>
                          <a:cs typeface="Times New Roman"/>
                          <a:sym typeface="Times New Roman"/>
                        </a:rPr>
                        <a:t>07-01-2012</a:t>
                      </a:r>
                      <a:endParaRPr>
                        <a:solidFill>
                          <a:schemeClr val="dk2"/>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112</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pt-PT">
                          <a:solidFill>
                            <a:schemeClr val="dk2"/>
                          </a:solidFill>
                          <a:latin typeface="Times New Roman"/>
                          <a:ea typeface="Times New Roman"/>
                          <a:cs typeface="Times New Roman"/>
                          <a:sym typeface="Times New Roman"/>
                        </a:rPr>
                        <a:t>08-01-2012</a:t>
                      </a:r>
                      <a:endParaRPr>
                        <a:solidFill>
                          <a:schemeClr val="dk2"/>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99</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8"/>
                  </a:ext>
                </a:extLst>
              </a:tr>
            </a:tbl>
          </a:graphicData>
        </a:graphic>
      </p:graphicFrame>
      <p:graphicFrame>
        <p:nvGraphicFramePr>
          <p:cNvPr id="659" name="Google Shape;659;p69"/>
          <p:cNvGraphicFramePr/>
          <p:nvPr/>
        </p:nvGraphicFramePr>
        <p:xfrm>
          <a:off x="3437413" y="1182575"/>
          <a:ext cx="4831425" cy="3669530"/>
        </p:xfrm>
        <a:graphic>
          <a:graphicData uri="http://schemas.openxmlformats.org/drawingml/2006/table">
            <a:tbl>
              <a:tblPr>
                <a:noFill/>
                <a:tableStyleId>{883CCB77-1472-4A38-BD16-B69225CAC834}</a:tableStyleId>
              </a:tblPr>
              <a:tblGrid>
                <a:gridCol w="1134575">
                  <a:extLst>
                    <a:ext uri="{9D8B030D-6E8A-4147-A177-3AD203B41FA5}">
                      <a16:colId xmlns:a16="http://schemas.microsoft.com/office/drawing/2014/main" val="20000"/>
                    </a:ext>
                  </a:extLst>
                </a:gridCol>
                <a:gridCol w="508425">
                  <a:extLst>
                    <a:ext uri="{9D8B030D-6E8A-4147-A177-3AD203B41FA5}">
                      <a16:colId xmlns:a16="http://schemas.microsoft.com/office/drawing/2014/main" val="20001"/>
                    </a:ext>
                  </a:extLst>
                </a:gridCol>
                <a:gridCol w="552975">
                  <a:extLst>
                    <a:ext uri="{9D8B030D-6E8A-4147-A177-3AD203B41FA5}">
                      <a16:colId xmlns:a16="http://schemas.microsoft.com/office/drawing/2014/main" val="20002"/>
                    </a:ext>
                  </a:extLst>
                </a:gridCol>
                <a:gridCol w="932700">
                  <a:extLst>
                    <a:ext uri="{9D8B030D-6E8A-4147-A177-3AD203B41FA5}">
                      <a16:colId xmlns:a16="http://schemas.microsoft.com/office/drawing/2014/main" val="20003"/>
                    </a:ext>
                  </a:extLst>
                </a:gridCol>
                <a:gridCol w="944150">
                  <a:extLst>
                    <a:ext uri="{9D8B030D-6E8A-4147-A177-3AD203B41FA5}">
                      <a16:colId xmlns:a16="http://schemas.microsoft.com/office/drawing/2014/main" val="20004"/>
                    </a:ext>
                  </a:extLst>
                </a:gridCol>
                <a:gridCol w="758600">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pt-PT" b="1">
                          <a:latin typeface="Times New Roman"/>
                          <a:ea typeface="Times New Roman"/>
                          <a:cs typeface="Times New Roman"/>
                          <a:sym typeface="Times New Roman"/>
                        </a:rPr>
                        <a:t>Date</a:t>
                      </a:r>
                      <a:endParaRPr b="1">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pt-PT" b="1">
                          <a:latin typeface="Times New Roman"/>
                          <a:ea typeface="Times New Roman"/>
                          <a:cs typeface="Times New Roman"/>
                          <a:sym typeface="Times New Roman"/>
                        </a:rPr>
                        <a:t>y</a:t>
                      </a:r>
                      <a:endParaRPr b="1">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pt-PT" b="1">
                          <a:latin typeface="Times New Roman"/>
                          <a:ea typeface="Times New Roman"/>
                          <a:cs typeface="Times New Roman"/>
                          <a:sym typeface="Times New Roman"/>
                        </a:rPr>
                        <a:t>day</a:t>
                      </a:r>
                      <a:endParaRPr b="1">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pt-PT" b="1">
                          <a:solidFill>
                            <a:schemeClr val="dk2"/>
                          </a:solidFill>
                          <a:latin typeface="Times New Roman"/>
                          <a:ea typeface="Times New Roman"/>
                          <a:cs typeface="Times New Roman"/>
                          <a:sym typeface="Times New Roman"/>
                        </a:rPr>
                        <a:t>sin_day</a:t>
                      </a:r>
                      <a:endParaRPr b="1">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pt-PT" b="1">
                          <a:solidFill>
                            <a:schemeClr val="dk2"/>
                          </a:solidFill>
                          <a:latin typeface="Times New Roman"/>
                          <a:ea typeface="Times New Roman"/>
                          <a:cs typeface="Times New Roman"/>
                          <a:sym typeface="Times New Roman"/>
                        </a:rPr>
                        <a:t>cos_day</a:t>
                      </a:r>
                      <a:endParaRPr b="1">
                        <a:solidFill>
                          <a:schemeClr val="dk2"/>
                        </a:solidFill>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pt-PT" b="1">
                          <a:solidFill>
                            <a:schemeClr val="dk2"/>
                          </a:solidFill>
                          <a:latin typeface="Times New Roman"/>
                          <a:ea typeface="Times New Roman"/>
                          <a:cs typeface="Times New Roman"/>
                          <a:sym typeface="Times New Roman"/>
                        </a:rPr>
                        <a:t>…</a:t>
                      </a:r>
                      <a:endParaRPr b="1">
                        <a:solidFill>
                          <a:schemeClr val="dk2"/>
                        </a:solidFill>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499850">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01-01-2012</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75</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1</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0.59</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0.23</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02-01-2012</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86</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2</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0.69</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0.45</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03-01-2012</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61</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3</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0.63</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0.32</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04-01-2012</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62</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4</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0.78</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0.31</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05-01-2012</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67</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5</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0.89</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0.46</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06-01-2012</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73</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6</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0.32</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0.57</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07-01-2012</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112</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7</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0.52</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0.98</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81000">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08-01-2012</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99</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8</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0.12</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0.58</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60" name="Google Shape;660;p69"/>
          <p:cNvSpPr/>
          <p:nvPr/>
        </p:nvSpPr>
        <p:spPr>
          <a:xfrm>
            <a:off x="2516350" y="2676925"/>
            <a:ext cx="654600" cy="1941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ayfair Display"/>
              <a:ea typeface="Playfair Display"/>
              <a:cs typeface="Playfair Display"/>
              <a:sym typeface="Playfair Display"/>
            </a:endParaRPr>
          </a:p>
        </p:txBody>
      </p:sp>
      <p:sp>
        <p:nvSpPr>
          <p:cNvPr id="661" name="Google Shape;661;p6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5"/>
        <p:cNvGrpSpPr/>
        <p:nvPr/>
      </p:nvGrpSpPr>
      <p:grpSpPr>
        <a:xfrm>
          <a:off x="0" y="0"/>
          <a:ext cx="0" cy="0"/>
          <a:chOff x="0" y="0"/>
          <a:chExt cx="0" cy="0"/>
        </a:xfrm>
      </p:grpSpPr>
      <p:sp>
        <p:nvSpPr>
          <p:cNvPr id="666" name="Google Shape;666;p70"/>
          <p:cNvSpPr txBox="1">
            <a:spLocks noGrp="1"/>
          </p:cNvSpPr>
          <p:nvPr>
            <p:ph type="title"/>
          </p:nvPr>
        </p:nvSpPr>
        <p:spPr>
          <a:xfrm>
            <a:off x="311699" y="445025"/>
            <a:ext cx="9423971"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pt-PT" b="1" dirty="0" err="1">
                <a:latin typeface="Times New Roman"/>
                <a:ea typeface="Times New Roman"/>
                <a:cs typeface="Times New Roman"/>
                <a:sym typeface="Times New Roman"/>
              </a:rPr>
              <a:t>From</a:t>
            </a:r>
            <a:r>
              <a:rPr lang="pt-PT" b="1" dirty="0">
                <a:latin typeface="Times New Roman"/>
                <a:ea typeface="Times New Roman"/>
                <a:cs typeface="Times New Roman"/>
                <a:sym typeface="Times New Roman"/>
              </a:rPr>
              <a:t> Time Series to </a:t>
            </a:r>
            <a:r>
              <a:rPr lang="pt-PT" b="1" dirty="0" err="1">
                <a:latin typeface="Times New Roman"/>
                <a:ea typeface="Times New Roman"/>
                <a:cs typeface="Times New Roman"/>
                <a:sym typeface="Times New Roman"/>
              </a:rPr>
              <a:t>Regression</a:t>
            </a:r>
            <a:r>
              <a:rPr lang="pt-PT" dirty="0">
                <a:latin typeface="Times New Roman"/>
                <a:ea typeface="Times New Roman"/>
                <a:cs typeface="Times New Roman"/>
                <a:sym typeface="Times New Roman"/>
              </a:rPr>
              <a:t> - </a:t>
            </a:r>
            <a:r>
              <a:rPr lang="pt-PT" dirty="0" err="1">
                <a:latin typeface="Times New Roman"/>
                <a:ea typeface="Times New Roman"/>
                <a:cs typeface="Times New Roman"/>
                <a:sym typeface="Times New Roman"/>
              </a:rPr>
              <a:t>Lag</a:t>
            </a:r>
            <a:r>
              <a:rPr lang="pt-PT" dirty="0">
                <a:latin typeface="Times New Roman"/>
                <a:ea typeface="Times New Roman"/>
                <a:cs typeface="Times New Roman"/>
                <a:sym typeface="Times New Roman"/>
              </a:rPr>
              <a:t> </a:t>
            </a:r>
            <a:r>
              <a:rPr lang="pt-PT" dirty="0" err="1">
                <a:latin typeface="Times New Roman"/>
                <a:ea typeface="Times New Roman"/>
                <a:cs typeface="Times New Roman"/>
                <a:sym typeface="Times New Roman"/>
              </a:rPr>
              <a:t>and</a:t>
            </a:r>
            <a:r>
              <a:rPr lang="pt-PT" dirty="0">
                <a:latin typeface="Times New Roman"/>
                <a:ea typeface="Times New Roman"/>
                <a:cs typeface="Times New Roman"/>
                <a:sym typeface="Times New Roman"/>
              </a:rPr>
              <a:t> </a:t>
            </a:r>
            <a:r>
              <a:rPr lang="pt-PT" dirty="0" err="1">
                <a:latin typeface="Times New Roman"/>
                <a:ea typeface="Times New Roman"/>
                <a:cs typeface="Times New Roman"/>
                <a:sym typeface="Times New Roman"/>
              </a:rPr>
              <a:t>Rolling</a:t>
            </a:r>
            <a:r>
              <a:rPr lang="pt-PT" dirty="0">
                <a:latin typeface="Times New Roman"/>
                <a:ea typeface="Times New Roman"/>
                <a:cs typeface="Times New Roman"/>
                <a:sym typeface="Times New Roman"/>
              </a:rPr>
              <a:t> </a:t>
            </a:r>
            <a:r>
              <a:rPr lang="pt-PT" dirty="0" err="1">
                <a:latin typeface="Times New Roman"/>
                <a:ea typeface="Times New Roman"/>
                <a:cs typeface="Times New Roman"/>
                <a:sym typeface="Times New Roman"/>
              </a:rPr>
              <a:t>Variables</a:t>
            </a:r>
            <a:endParaRPr dirty="0">
              <a:latin typeface="Times New Roman"/>
              <a:ea typeface="Times New Roman"/>
              <a:cs typeface="Times New Roman"/>
              <a:sym typeface="Times New Roman"/>
            </a:endParaRPr>
          </a:p>
          <a:p>
            <a:pPr marL="0" lvl="0" indent="0" algn="l" rtl="0">
              <a:spcBef>
                <a:spcPts val="0"/>
              </a:spcBef>
              <a:spcAft>
                <a:spcPts val="0"/>
              </a:spcAft>
              <a:buClr>
                <a:schemeClr val="dk2"/>
              </a:buClr>
              <a:buSzPct val="36666"/>
              <a:buFont typeface="Arial"/>
              <a:buNone/>
            </a:pPr>
            <a:endParaRPr dirty="0"/>
          </a:p>
          <a:p>
            <a:pPr marL="0" lvl="0" indent="0" algn="l" rtl="0">
              <a:spcBef>
                <a:spcPts val="0"/>
              </a:spcBef>
              <a:spcAft>
                <a:spcPts val="0"/>
              </a:spcAft>
              <a:buNone/>
            </a:pPr>
            <a:endParaRPr dirty="0"/>
          </a:p>
        </p:txBody>
      </p:sp>
      <p:graphicFrame>
        <p:nvGraphicFramePr>
          <p:cNvPr id="667" name="Google Shape;667;p70"/>
          <p:cNvGraphicFramePr/>
          <p:nvPr/>
        </p:nvGraphicFramePr>
        <p:xfrm>
          <a:off x="382475" y="1182575"/>
          <a:ext cx="1867400" cy="3669530"/>
        </p:xfrm>
        <a:graphic>
          <a:graphicData uri="http://schemas.openxmlformats.org/drawingml/2006/table">
            <a:tbl>
              <a:tblPr>
                <a:noFill/>
                <a:tableStyleId>{883CCB77-1472-4A38-BD16-B69225CAC834}</a:tableStyleId>
              </a:tblPr>
              <a:tblGrid>
                <a:gridCol w="1184450">
                  <a:extLst>
                    <a:ext uri="{9D8B030D-6E8A-4147-A177-3AD203B41FA5}">
                      <a16:colId xmlns:a16="http://schemas.microsoft.com/office/drawing/2014/main" val="20000"/>
                    </a:ext>
                  </a:extLst>
                </a:gridCol>
                <a:gridCol w="6829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pt-PT" b="1">
                          <a:latin typeface="Times New Roman"/>
                          <a:ea typeface="Times New Roman"/>
                          <a:cs typeface="Times New Roman"/>
                          <a:sym typeface="Times New Roman"/>
                        </a:rPr>
                        <a:t>Date</a:t>
                      </a:r>
                      <a:endParaRPr b="1">
                        <a:latin typeface="Times New Roman"/>
                        <a:ea typeface="Times New Roman"/>
                        <a:cs typeface="Times New Roman"/>
                        <a:sym typeface="Times New Roman"/>
                      </a:endParaRPr>
                    </a:p>
                  </a:txBody>
                  <a:tcPr marL="91425" marR="91425" marT="91425" marB="91425">
                    <a:solidFill>
                      <a:schemeClr val="lt2"/>
                    </a:solidFill>
                  </a:tcPr>
                </a:tc>
                <a:tc>
                  <a:txBody>
                    <a:bodyPr/>
                    <a:lstStyle/>
                    <a:p>
                      <a:pPr marL="0" lvl="0" indent="0" algn="l" rtl="0">
                        <a:spcBef>
                          <a:spcPts val="0"/>
                        </a:spcBef>
                        <a:spcAft>
                          <a:spcPts val="0"/>
                        </a:spcAft>
                        <a:buNone/>
                      </a:pPr>
                      <a:r>
                        <a:rPr lang="pt-PT" b="1">
                          <a:latin typeface="Times New Roman"/>
                          <a:ea typeface="Times New Roman"/>
                          <a:cs typeface="Times New Roman"/>
                          <a:sym typeface="Times New Roman"/>
                        </a:rPr>
                        <a:t>y</a:t>
                      </a:r>
                      <a:endParaRPr b="1">
                        <a:latin typeface="Times New Roman"/>
                        <a:ea typeface="Times New Roman"/>
                        <a:cs typeface="Times New Roman"/>
                        <a:sym typeface="Times New Roman"/>
                      </a:endParaRPr>
                    </a:p>
                  </a:txBody>
                  <a:tcPr marL="91425" marR="91425" marT="91425" marB="91425">
                    <a:solidFill>
                      <a:schemeClr val="lt2"/>
                    </a:solidFill>
                  </a:tcPr>
                </a:tc>
                <a:extLst>
                  <a:ext uri="{0D108BD9-81ED-4DB2-BD59-A6C34878D82A}">
                    <a16:rowId xmlns:a16="http://schemas.microsoft.com/office/drawing/2014/main" val="10000"/>
                  </a:ext>
                </a:extLst>
              </a:tr>
              <a:tr h="499850">
                <a:tc>
                  <a:txBody>
                    <a:bodyPr/>
                    <a:lstStyle/>
                    <a:p>
                      <a:pPr marL="0" lvl="0" indent="0" algn="l" rtl="0">
                        <a:spcBef>
                          <a:spcPts val="0"/>
                        </a:spcBef>
                        <a:spcAft>
                          <a:spcPts val="0"/>
                        </a:spcAft>
                        <a:buNone/>
                      </a:pPr>
                      <a:r>
                        <a:rPr lang="pt-PT">
                          <a:latin typeface="Times New Roman"/>
                          <a:ea typeface="Times New Roman"/>
                          <a:cs typeface="Times New Roman"/>
                          <a:sym typeface="Times New Roman"/>
                        </a:rPr>
                        <a:t>01-01-2012</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75</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pt-PT">
                          <a:solidFill>
                            <a:schemeClr val="dk2"/>
                          </a:solidFill>
                          <a:latin typeface="Times New Roman"/>
                          <a:ea typeface="Times New Roman"/>
                          <a:cs typeface="Times New Roman"/>
                          <a:sym typeface="Times New Roman"/>
                        </a:rPr>
                        <a:t>02-01-2012</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86</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pt-PT">
                          <a:solidFill>
                            <a:schemeClr val="dk2"/>
                          </a:solidFill>
                          <a:latin typeface="Times New Roman"/>
                          <a:ea typeface="Times New Roman"/>
                          <a:cs typeface="Times New Roman"/>
                          <a:sym typeface="Times New Roman"/>
                        </a:rPr>
                        <a:t>03-01-2012</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61</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pt-PT">
                          <a:solidFill>
                            <a:schemeClr val="dk2"/>
                          </a:solidFill>
                          <a:latin typeface="Times New Roman"/>
                          <a:ea typeface="Times New Roman"/>
                          <a:cs typeface="Times New Roman"/>
                          <a:sym typeface="Times New Roman"/>
                        </a:rPr>
                        <a:t>04-01-2012</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62</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pt-PT">
                          <a:solidFill>
                            <a:schemeClr val="dk2"/>
                          </a:solidFill>
                          <a:latin typeface="Times New Roman"/>
                          <a:ea typeface="Times New Roman"/>
                          <a:cs typeface="Times New Roman"/>
                          <a:sym typeface="Times New Roman"/>
                        </a:rPr>
                        <a:t>05-01-2012</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67</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pt-PT">
                          <a:solidFill>
                            <a:schemeClr val="dk2"/>
                          </a:solidFill>
                          <a:latin typeface="Times New Roman"/>
                          <a:ea typeface="Times New Roman"/>
                          <a:cs typeface="Times New Roman"/>
                          <a:sym typeface="Times New Roman"/>
                        </a:rPr>
                        <a:t>06-01-2012</a:t>
                      </a:r>
                      <a:endParaRPr>
                        <a:solidFill>
                          <a:schemeClr val="dk2"/>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73</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pt-PT">
                          <a:solidFill>
                            <a:schemeClr val="dk2"/>
                          </a:solidFill>
                          <a:latin typeface="Times New Roman"/>
                          <a:ea typeface="Times New Roman"/>
                          <a:cs typeface="Times New Roman"/>
                          <a:sym typeface="Times New Roman"/>
                        </a:rPr>
                        <a:t>07-01-2012</a:t>
                      </a:r>
                      <a:endParaRPr>
                        <a:solidFill>
                          <a:schemeClr val="dk2"/>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112</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pt-PT">
                          <a:solidFill>
                            <a:schemeClr val="dk2"/>
                          </a:solidFill>
                          <a:latin typeface="Times New Roman"/>
                          <a:ea typeface="Times New Roman"/>
                          <a:cs typeface="Times New Roman"/>
                          <a:sym typeface="Times New Roman"/>
                        </a:rPr>
                        <a:t>08-01-2012</a:t>
                      </a:r>
                      <a:endParaRPr>
                        <a:solidFill>
                          <a:schemeClr val="dk2"/>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99</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8"/>
                  </a:ext>
                </a:extLst>
              </a:tr>
            </a:tbl>
          </a:graphicData>
        </a:graphic>
      </p:graphicFrame>
      <p:graphicFrame>
        <p:nvGraphicFramePr>
          <p:cNvPr id="668" name="Google Shape;668;p70"/>
          <p:cNvGraphicFramePr/>
          <p:nvPr/>
        </p:nvGraphicFramePr>
        <p:xfrm>
          <a:off x="3437413" y="1182575"/>
          <a:ext cx="5460425" cy="3669530"/>
        </p:xfrm>
        <a:graphic>
          <a:graphicData uri="http://schemas.openxmlformats.org/drawingml/2006/table">
            <a:tbl>
              <a:tblPr>
                <a:noFill/>
                <a:tableStyleId>{883CCB77-1472-4A38-BD16-B69225CAC834}</a:tableStyleId>
              </a:tblPr>
              <a:tblGrid>
                <a:gridCol w="1169275">
                  <a:extLst>
                    <a:ext uri="{9D8B030D-6E8A-4147-A177-3AD203B41FA5}">
                      <a16:colId xmlns:a16="http://schemas.microsoft.com/office/drawing/2014/main" val="20000"/>
                    </a:ext>
                  </a:extLst>
                </a:gridCol>
                <a:gridCol w="586800">
                  <a:extLst>
                    <a:ext uri="{9D8B030D-6E8A-4147-A177-3AD203B41FA5}">
                      <a16:colId xmlns:a16="http://schemas.microsoft.com/office/drawing/2014/main" val="20001"/>
                    </a:ext>
                  </a:extLst>
                </a:gridCol>
                <a:gridCol w="648100">
                  <a:extLst>
                    <a:ext uri="{9D8B030D-6E8A-4147-A177-3AD203B41FA5}">
                      <a16:colId xmlns:a16="http://schemas.microsoft.com/office/drawing/2014/main" val="20002"/>
                    </a:ext>
                  </a:extLst>
                </a:gridCol>
                <a:gridCol w="657750">
                  <a:extLst>
                    <a:ext uri="{9D8B030D-6E8A-4147-A177-3AD203B41FA5}">
                      <a16:colId xmlns:a16="http://schemas.microsoft.com/office/drawing/2014/main" val="20003"/>
                    </a:ext>
                  </a:extLst>
                </a:gridCol>
                <a:gridCol w="1341775">
                  <a:extLst>
                    <a:ext uri="{9D8B030D-6E8A-4147-A177-3AD203B41FA5}">
                      <a16:colId xmlns:a16="http://schemas.microsoft.com/office/drawing/2014/main" val="20004"/>
                    </a:ext>
                  </a:extLst>
                </a:gridCol>
                <a:gridCol w="1056725">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pt-PT" b="1">
                          <a:latin typeface="Times New Roman"/>
                          <a:ea typeface="Times New Roman"/>
                          <a:cs typeface="Times New Roman"/>
                          <a:sym typeface="Times New Roman"/>
                        </a:rPr>
                        <a:t>Date</a:t>
                      </a:r>
                      <a:endParaRPr b="1">
                        <a:latin typeface="Times New Roman"/>
                        <a:ea typeface="Times New Roman"/>
                        <a:cs typeface="Times New Roman"/>
                        <a:sym typeface="Times New Roman"/>
                      </a:endParaRPr>
                    </a:p>
                  </a:txBody>
                  <a:tcPr marL="91425" marR="91425" marT="91425" marB="91425">
                    <a:solidFill>
                      <a:schemeClr val="lt2"/>
                    </a:solidFill>
                  </a:tcPr>
                </a:tc>
                <a:tc>
                  <a:txBody>
                    <a:bodyPr/>
                    <a:lstStyle/>
                    <a:p>
                      <a:pPr marL="0" lvl="0" indent="0" algn="l" rtl="0">
                        <a:spcBef>
                          <a:spcPts val="0"/>
                        </a:spcBef>
                        <a:spcAft>
                          <a:spcPts val="0"/>
                        </a:spcAft>
                        <a:buNone/>
                      </a:pPr>
                      <a:r>
                        <a:rPr lang="pt-PT" b="1">
                          <a:latin typeface="Times New Roman"/>
                          <a:ea typeface="Times New Roman"/>
                          <a:cs typeface="Times New Roman"/>
                          <a:sym typeface="Times New Roman"/>
                        </a:rPr>
                        <a:t>y</a:t>
                      </a:r>
                      <a:endParaRPr b="1">
                        <a:latin typeface="Times New Roman"/>
                        <a:ea typeface="Times New Roman"/>
                        <a:cs typeface="Times New Roman"/>
                        <a:sym typeface="Times New Roman"/>
                      </a:endParaRPr>
                    </a:p>
                  </a:txBody>
                  <a:tcPr marL="91425" marR="91425" marT="91425" marB="91425">
                    <a:solidFill>
                      <a:schemeClr val="lt2"/>
                    </a:solidFill>
                  </a:tcPr>
                </a:tc>
                <a:tc>
                  <a:txBody>
                    <a:bodyPr/>
                    <a:lstStyle/>
                    <a:p>
                      <a:pPr marL="0" lvl="0" indent="0" algn="l" rtl="0">
                        <a:spcBef>
                          <a:spcPts val="0"/>
                        </a:spcBef>
                        <a:spcAft>
                          <a:spcPts val="0"/>
                        </a:spcAft>
                        <a:buNone/>
                      </a:pPr>
                      <a:r>
                        <a:rPr lang="pt-PT" b="1">
                          <a:latin typeface="Times New Roman"/>
                          <a:ea typeface="Times New Roman"/>
                          <a:cs typeface="Times New Roman"/>
                          <a:sym typeface="Times New Roman"/>
                        </a:rPr>
                        <a:t>lag_1</a:t>
                      </a:r>
                      <a:endParaRPr b="1">
                        <a:latin typeface="Times New Roman"/>
                        <a:ea typeface="Times New Roman"/>
                        <a:cs typeface="Times New Roman"/>
                        <a:sym typeface="Times New Roman"/>
                      </a:endParaRPr>
                    </a:p>
                  </a:txBody>
                  <a:tcPr marL="91425" marR="91425" marT="91425" marB="91425">
                    <a:solidFill>
                      <a:schemeClr val="lt2"/>
                    </a:solidFill>
                  </a:tcPr>
                </a:tc>
                <a:tc>
                  <a:txBody>
                    <a:bodyPr/>
                    <a:lstStyle/>
                    <a:p>
                      <a:pPr marL="0" lvl="0" indent="0" algn="l" rtl="0">
                        <a:spcBef>
                          <a:spcPts val="0"/>
                        </a:spcBef>
                        <a:spcAft>
                          <a:spcPts val="0"/>
                        </a:spcAft>
                        <a:buNone/>
                      </a:pPr>
                      <a:r>
                        <a:rPr lang="pt-PT" b="1">
                          <a:solidFill>
                            <a:schemeClr val="dk2"/>
                          </a:solidFill>
                          <a:latin typeface="Times New Roman"/>
                          <a:ea typeface="Times New Roman"/>
                          <a:cs typeface="Times New Roman"/>
                          <a:sym typeface="Times New Roman"/>
                        </a:rPr>
                        <a:t>lag_2</a:t>
                      </a:r>
                      <a:endParaRPr b="1">
                        <a:latin typeface="Times New Roman"/>
                        <a:ea typeface="Times New Roman"/>
                        <a:cs typeface="Times New Roman"/>
                        <a:sym typeface="Times New Roman"/>
                      </a:endParaRPr>
                    </a:p>
                  </a:txBody>
                  <a:tcPr marL="91425" marR="91425" marT="91425" marB="91425">
                    <a:solidFill>
                      <a:schemeClr val="lt2"/>
                    </a:solidFill>
                  </a:tcPr>
                </a:tc>
                <a:tc>
                  <a:txBody>
                    <a:bodyPr/>
                    <a:lstStyle/>
                    <a:p>
                      <a:pPr marL="0" lvl="0" indent="0" algn="l" rtl="0">
                        <a:spcBef>
                          <a:spcPts val="0"/>
                        </a:spcBef>
                        <a:spcAft>
                          <a:spcPts val="0"/>
                        </a:spcAft>
                        <a:buNone/>
                      </a:pPr>
                      <a:r>
                        <a:rPr lang="pt-PT" b="1">
                          <a:solidFill>
                            <a:schemeClr val="dk2"/>
                          </a:solidFill>
                          <a:latin typeface="Times New Roman"/>
                          <a:ea typeface="Times New Roman"/>
                          <a:cs typeface="Times New Roman"/>
                          <a:sym typeface="Times New Roman"/>
                        </a:rPr>
                        <a:t>lag_mean_7</a:t>
                      </a:r>
                      <a:endParaRPr b="1">
                        <a:solidFill>
                          <a:schemeClr val="dk2"/>
                        </a:solidFill>
                        <a:latin typeface="Times New Roman"/>
                        <a:ea typeface="Times New Roman"/>
                        <a:cs typeface="Times New Roman"/>
                        <a:sym typeface="Times New Roman"/>
                      </a:endParaRPr>
                    </a:p>
                  </a:txBody>
                  <a:tcPr marL="91425" marR="91425" marT="91425" marB="91425">
                    <a:solidFill>
                      <a:schemeClr val="lt2"/>
                    </a:solidFill>
                  </a:tcPr>
                </a:tc>
                <a:tc>
                  <a:txBody>
                    <a:bodyPr/>
                    <a:lstStyle/>
                    <a:p>
                      <a:pPr marL="0" lvl="0" indent="0" algn="ctr" rtl="0">
                        <a:spcBef>
                          <a:spcPts val="0"/>
                        </a:spcBef>
                        <a:spcAft>
                          <a:spcPts val="0"/>
                        </a:spcAft>
                        <a:buNone/>
                      </a:pPr>
                      <a:r>
                        <a:rPr lang="pt-PT" b="1">
                          <a:solidFill>
                            <a:schemeClr val="dk2"/>
                          </a:solidFill>
                          <a:latin typeface="Times New Roman"/>
                          <a:ea typeface="Times New Roman"/>
                          <a:cs typeface="Times New Roman"/>
                          <a:sym typeface="Times New Roman"/>
                        </a:rPr>
                        <a:t>…</a:t>
                      </a:r>
                      <a:endParaRPr b="1">
                        <a:solidFill>
                          <a:schemeClr val="dk2"/>
                        </a:solidFill>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499850">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01-01-2012</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75</a:t>
                      </a:r>
                      <a:endParaRPr>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L="91425" marR="91425" marT="91425" marB="91425">
                    <a:solidFill>
                      <a:srgbClr val="CFE2F3"/>
                    </a:solidFill>
                  </a:tcPr>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02-01-2012</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86</a:t>
                      </a:r>
                      <a:endParaRPr>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75</a:t>
                      </a:r>
                      <a:endParaRPr>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L="91425" marR="91425" marT="91425" marB="91425">
                    <a:solidFill>
                      <a:srgbClr val="CFE2F3"/>
                    </a:solidFill>
                  </a:tcPr>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03-01-2012</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61</a:t>
                      </a:r>
                      <a:endParaRPr>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86</a:t>
                      </a:r>
                      <a:endParaRPr>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75</a:t>
                      </a:r>
                      <a:endParaRPr>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04-01-2012</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62</a:t>
                      </a:r>
                      <a:endParaRPr>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61</a:t>
                      </a:r>
                      <a:endParaRPr>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86</a:t>
                      </a:r>
                      <a:endParaRPr>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05-01-2012</a:t>
                      </a:r>
                      <a:endParaRPr>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67</a:t>
                      </a:r>
                      <a:endParaRPr>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62</a:t>
                      </a:r>
                      <a:endParaRPr>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61</a:t>
                      </a:r>
                      <a:endParaRPr>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06-01-2012</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73</a:t>
                      </a:r>
                      <a:endParaRPr>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67</a:t>
                      </a:r>
                      <a:endParaRPr>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solidFill>
                      <a:schemeClr val="dk1"/>
                    </a:solidFill>
                  </a:tcPr>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62</a:t>
                      </a:r>
                      <a:endParaRPr>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07-01-2012</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112</a:t>
                      </a:r>
                      <a:endParaRPr>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73</a:t>
                      </a:r>
                      <a:endParaRPr>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solidFill>
                      <a:schemeClr val="dk1"/>
                    </a:solidFill>
                  </a:tcPr>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67</a:t>
                      </a:r>
                      <a:endParaRPr>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19050" cap="flat" cmpd="sng">
                      <a:solidFill>
                        <a:srgbClr val="FF0000"/>
                      </a:solidFill>
                      <a:prstDash val="solid"/>
                      <a:round/>
                      <a:headEnd type="none" w="sm" len="sm"/>
                      <a:tailEnd type="none" w="sm" len="sm"/>
                    </a:lnB>
                  </a:tcPr>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81000">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08-01-2012</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99</a:t>
                      </a:r>
                      <a:endParaRPr>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112</a:t>
                      </a:r>
                      <a:endParaRPr>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solidFill>
                      <a:schemeClr val="dk1"/>
                    </a:solidFill>
                  </a:tcPr>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73</a:t>
                      </a:r>
                      <a:endParaRPr>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19050" cap="flat" cmpd="sng">
                      <a:solidFill>
                        <a:srgbClr val="FF0000"/>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pt-PT">
                          <a:solidFill>
                            <a:srgbClr val="FF0000"/>
                          </a:solidFill>
                          <a:latin typeface="Times New Roman"/>
                          <a:ea typeface="Times New Roman"/>
                          <a:cs typeface="Times New Roman"/>
                          <a:sym typeface="Times New Roman"/>
                        </a:rPr>
                        <a:t>76,57</a:t>
                      </a:r>
                      <a:endParaRPr>
                        <a:solidFill>
                          <a:srgbClr val="FF0000"/>
                        </a:solidFill>
                        <a:latin typeface="Times New Roman"/>
                        <a:ea typeface="Times New Roman"/>
                        <a:cs typeface="Times New Roman"/>
                        <a:sym typeface="Times New Roman"/>
                      </a:endParaRPr>
                    </a:p>
                  </a:txBody>
                  <a:tcPr marL="91425" marR="91425" marT="91425" marB="91425">
                    <a:lnL w="19050" cap="flat" cmpd="sng">
                      <a:solidFill>
                        <a:srgbClr val="FF0000"/>
                      </a:solidFill>
                      <a:prstDash val="solid"/>
                      <a:round/>
                      <a:headEnd type="none" w="sm" len="sm"/>
                      <a:tailEnd type="none" w="sm" len="sm"/>
                    </a:lnL>
                    <a:lnR w="19050" cap="flat" cmpd="sng">
                      <a:solidFill>
                        <a:srgbClr val="FF0000"/>
                      </a:solidFill>
                      <a:prstDash val="solid"/>
                      <a:round/>
                      <a:headEnd type="none" w="sm" len="sm"/>
                      <a:tailEnd type="none" w="sm" len="sm"/>
                    </a:lnR>
                    <a:lnT w="19050" cap="flat" cmpd="sng">
                      <a:solidFill>
                        <a:srgbClr val="FF0000"/>
                      </a:solidFill>
                      <a:prstDash val="solid"/>
                      <a:round/>
                      <a:headEnd type="none" w="sm" len="sm"/>
                      <a:tailEnd type="none" w="sm" len="sm"/>
                    </a:lnT>
                    <a:lnB w="19050" cap="flat" cmpd="sng">
                      <a:solidFill>
                        <a:srgbClr val="FF0000"/>
                      </a:solidFill>
                      <a:prstDash val="solid"/>
                      <a:round/>
                      <a:headEnd type="none" w="sm" len="sm"/>
                      <a:tailEnd type="none" w="sm" len="sm"/>
                    </a:lnB>
                  </a:tcPr>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a:t>
                      </a:r>
                      <a:endParaRPr>
                        <a:solidFill>
                          <a:srgbClr val="FF0000"/>
                        </a:solidFill>
                        <a:latin typeface="Times New Roman"/>
                        <a:ea typeface="Times New Roman"/>
                        <a:cs typeface="Times New Roman"/>
                        <a:sym typeface="Times New Roman"/>
                      </a:endParaRPr>
                    </a:p>
                  </a:txBody>
                  <a:tcPr marL="91425" marR="91425" marT="91425" marB="91425">
                    <a:lnL w="19050" cap="flat" cmpd="sng">
                      <a:solidFill>
                        <a:srgbClr val="FF0000"/>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cxnSp>
        <p:nvCxnSpPr>
          <p:cNvPr id="669" name="Google Shape;669;p70"/>
          <p:cNvCxnSpPr/>
          <p:nvPr/>
        </p:nvCxnSpPr>
        <p:spPr>
          <a:xfrm>
            <a:off x="5026875" y="1904525"/>
            <a:ext cx="324000" cy="336900"/>
          </a:xfrm>
          <a:prstGeom prst="straightConnector1">
            <a:avLst/>
          </a:prstGeom>
          <a:noFill/>
          <a:ln w="9525" cap="flat" cmpd="sng">
            <a:solidFill>
              <a:schemeClr val="dk2"/>
            </a:solidFill>
            <a:prstDash val="solid"/>
            <a:round/>
            <a:headEnd type="none" w="med" len="med"/>
            <a:tailEnd type="triangle" w="med" len="med"/>
          </a:ln>
        </p:spPr>
      </p:cxnSp>
      <p:cxnSp>
        <p:nvCxnSpPr>
          <p:cNvPr id="670" name="Google Shape;670;p70"/>
          <p:cNvCxnSpPr/>
          <p:nvPr/>
        </p:nvCxnSpPr>
        <p:spPr>
          <a:xfrm>
            <a:off x="5026875" y="1703850"/>
            <a:ext cx="932700" cy="867900"/>
          </a:xfrm>
          <a:prstGeom prst="straightConnector1">
            <a:avLst/>
          </a:prstGeom>
          <a:noFill/>
          <a:ln w="9525" cap="flat" cmpd="sng">
            <a:solidFill>
              <a:schemeClr val="dk2"/>
            </a:solidFill>
            <a:prstDash val="solid"/>
            <a:round/>
            <a:headEnd type="none" w="med" len="med"/>
            <a:tailEnd type="triangle" w="med" len="med"/>
          </a:ln>
        </p:spPr>
      </p:cxnSp>
      <p:sp>
        <p:nvSpPr>
          <p:cNvPr id="671" name="Google Shape;671;p70"/>
          <p:cNvSpPr/>
          <p:nvPr/>
        </p:nvSpPr>
        <p:spPr>
          <a:xfrm>
            <a:off x="4741925" y="1638650"/>
            <a:ext cx="362700" cy="2757300"/>
          </a:xfrm>
          <a:prstGeom prst="flowChartAlternateProcess">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Playfair Display"/>
              <a:ea typeface="Playfair Display"/>
              <a:cs typeface="Playfair Display"/>
              <a:sym typeface="Playfair Display"/>
            </a:endParaRPr>
          </a:p>
        </p:txBody>
      </p:sp>
      <p:cxnSp>
        <p:nvCxnSpPr>
          <p:cNvPr id="672" name="Google Shape;672;p70"/>
          <p:cNvCxnSpPr>
            <a:stCxn id="671" idx="3"/>
          </p:cNvCxnSpPr>
          <p:nvPr/>
        </p:nvCxnSpPr>
        <p:spPr>
          <a:xfrm>
            <a:off x="5104625" y="3017300"/>
            <a:ext cx="1865700" cy="1439400"/>
          </a:xfrm>
          <a:prstGeom prst="straightConnector1">
            <a:avLst/>
          </a:prstGeom>
          <a:noFill/>
          <a:ln w="9525" cap="flat" cmpd="sng">
            <a:solidFill>
              <a:srgbClr val="FF0000"/>
            </a:solidFill>
            <a:prstDash val="solid"/>
            <a:round/>
            <a:headEnd type="none" w="med" len="med"/>
            <a:tailEnd type="triangle" w="med" len="med"/>
          </a:ln>
        </p:spPr>
      </p:cxnSp>
      <p:sp>
        <p:nvSpPr>
          <p:cNvPr id="673" name="Google Shape;673;p70"/>
          <p:cNvSpPr/>
          <p:nvPr/>
        </p:nvSpPr>
        <p:spPr>
          <a:xfrm>
            <a:off x="2516350" y="2676925"/>
            <a:ext cx="654600" cy="1941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ayfair Display"/>
              <a:ea typeface="Playfair Display"/>
              <a:cs typeface="Playfair Display"/>
              <a:sym typeface="Playfair Display"/>
            </a:endParaRPr>
          </a:p>
        </p:txBody>
      </p:sp>
      <p:sp>
        <p:nvSpPr>
          <p:cNvPr id="674" name="Google Shape;674;p7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19</a:t>
            </a:fld>
            <a:endParaRPr/>
          </a:p>
        </p:txBody>
      </p:sp>
      <p:sp>
        <p:nvSpPr>
          <p:cNvPr id="675" name="Google Shape;675;p70"/>
          <p:cNvSpPr txBox="1"/>
          <p:nvPr/>
        </p:nvSpPr>
        <p:spPr>
          <a:xfrm>
            <a:off x="6970325" y="3855800"/>
            <a:ext cx="2076374" cy="6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dirty="0" err="1">
                <a:solidFill>
                  <a:schemeClr val="dk2"/>
                </a:solidFill>
                <a:latin typeface="Playfair Display"/>
                <a:ea typeface="Playfair Display"/>
                <a:cs typeface="Playfair Display"/>
                <a:sym typeface="Playfair Display"/>
              </a:rPr>
              <a:t>Aggregated</a:t>
            </a:r>
            <a:r>
              <a:rPr lang="pt-PT" dirty="0">
                <a:solidFill>
                  <a:schemeClr val="dk2"/>
                </a:solidFill>
                <a:latin typeface="Playfair Display"/>
                <a:ea typeface="Playfair Display"/>
                <a:cs typeface="Playfair Display"/>
                <a:sym typeface="Playfair Display"/>
              </a:rPr>
              <a:t> </a:t>
            </a:r>
            <a:r>
              <a:rPr lang="pt-PT" dirty="0" err="1">
                <a:solidFill>
                  <a:schemeClr val="dk2"/>
                </a:solidFill>
                <a:latin typeface="Playfair Display"/>
                <a:ea typeface="Playfair Display"/>
                <a:cs typeface="Playfair Display"/>
                <a:sym typeface="Playfair Display"/>
              </a:rPr>
              <a:t>mean</a:t>
            </a:r>
            <a:r>
              <a:rPr lang="pt-PT" dirty="0">
                <a:solidFill>
                  <a:schemeClr val="dk2"/>
                </a:solidFill>
                <a:latin typeface="Playfair Display"/>
                <a:ea typeface="Playfair Display"/>
                <a:cs typeface="Playfair Display"/>
                <a:sym typeface="Playfair Display"/>
              </a:rPr>
              <a:t> </a:t>
            </a:r>
            <a:r>
              <a:rPr lang="pt-PT" dirty="0" err="1">
                <a:solidFill>
                  <a:schemeClr val="dk2"/>
                </a:solidFill>
                <a:latin typeface="Playfair Display"/>
                <a:ea typeface="Playfair Display"/>
                <a:cs typeface="Playfair Display"/>
                <a:sym typeface="Playfair Display"/>
              </a:rPr>
              <a:t>from</a:t>
            </a:r>
            <a:r>
              <a:rPr lang="pt-PT" dirty="0">
                <a:solidFill>
                  <a:schemeClr val="dk2"/>
                </a:solidFill>
                <a:latin typeface="Playfair Display"/>
                <a:ea typeface="Playfair Display"/>
                <a:cs typeface="Playfair Display"/>
                <a:sym typeface="Playfair Display"/>
              </a:rPr>
              <a:t> </a:t>
            </a:r>
            <a:r>
              <a:rPr lang="pt-PT" dirty="0" err="1">
                <a:solidFill>
                  <a:schemeClr val="dk2"/>
                </a:solidFill>
                <a:latin typeface="Playfair Display"/>
                <a:ea typeface="Playfair Display"/>
                <a:cs typeface="Playfair Display"/>
                <a:sym typeface="Playfair Display"/>
              </a:rPr>
              <a:t>the</a:t>
            </a:r>
            <a:r>
              <a:rPr lang="pt-PT" dirty="0">
                <a:solidFill>
                  <a:schemeClr val="dk2"/>
                </a:solidFill>
                <a:latin typeface="Playfair Display"/>
                <a:ea typeface="Playfair Display"/>
                <a:cs typeface="Playfair Display"/>
                <a:sym typeface="Playfair Display"/>
              </a:rPr>
              <a:t> </a:t>
            </a:r>
            <a:r>
              <a:rPr lang="pt-PT" dirty="0" err="1">
                <a:solidFill>
                  <a:schemeClr val="dk2"/>
                </a:solidFill>
                <a:latin typeface="Playfair Display"/>
                <a:ea typeface="Playfair Display"/>
                <a:cs typeface="Playfair Display"/>
                <a:sym typeface="Playfair Display"/>
              </a:rPr>
              <a:t>previous</a:t>
            </a:r>
            <a:r>
              <a:rPr lang="pt-PT" dirty="0">
                <a:solidFill>
                  <a:schemeClr val="dk2"/>
                </a:solidFill>
                <a:latin typeface="Playfair Display"/>
                <a:ea typeface="Playfair Display"/>
                <a:cs typeface="Playfair Display"/>
                <a:sym typeface="Playfair Display"/>
              </a:rPr>
              <a:t> </a:t>
            </a:r>
            <a:r>
              <a:rPr lang="pt-PT" dirty="0" err="1">
                <a:solidFill>
                  <a:schemeClr val="dk2"/>
                </a:solidFill>
                <a:latin typeface="Playfair Display"/>
                <a:ea typeface="Playfair Display"/>
                <a:cs typeface="Playfair Display"/>
                <a:sym typeface="Playfair Display"/>
              </a:rPr>
              <a:t>week</a:t>
            </a:r>
            <a:r>
              <a:rPr lang="pt-PT" dirty="0">
                <a:solidFill>
                  <a:schemeClr val="dk2"/>
                </a:solidFill>
                <a:latin typeface="Playfair Display"/>
                <a:ea typeface="Playfair Display"/>
                <a:cs typeface="Playfair Display"/>
                <a:sym typeface="Playfair Display"/>
              </a:rPr>
              <a:t> </a:t>
            </a:r>
            <a:endParaRPr dirty="0">
              <a:solidFill>
                <a:schemeClr val="dk2"/>
              </a:solidFill>
              <a:latin typeface="Playfair Display"/>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311700" y="2116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PT" sz="2400" b="1">
                <a:latin typeface="Times New Roman"/>
                <a:ea typeface="Times New Roman"/>
                <a:cs typeface="Times New Roman"/>
                <a:sym typeface="Times New Roman"/>
              </a:rPr>
              <a:t>Data Exploration |</a:t>
            </a:r>
            <a:r>
              <a:rPr lang="pt-PT" sz="2400">
                <a:latin typeface="Times New Roman"/>
                <a:ea typeface="Times New Roman"/>
                <a:cs typeface="Times New Roman"/>
                <a:sym typeface="Times New Roman"/>
              </a:rPr>
              <a:t> checkin </a:t>
            </a:r>
            <a:endParaRPr sz="2400">
              <a:latin typeface="Times New Roman"/>
              <a:ea typeface="Times New Roman"/>
              <a:cs typeface="Times New Roman"/>
              <a:sym typeface="Times New Roman"/>
            </a:endParaRPr>
          </a:p>
          <a:p>
            <a:pPr marL="0" lvl="0" indent="0" algn="l" rtl="0">
              <a:spcBef>
                <a:spcPts val="0"/>
              </a:spcBef>
              <a:spcAft>
                <a:spcPts val="0"/>
              </a:spcAft>
              <a:buNone/>
            </a:pPr>
            <a:endParaRPr b="1">
              <a:latin typeface="Times New Roman"/>
              <a:ea typeface="Times New Roman"/>
              <a:cs typeface="Times New Roman"/>
              <a:sym typeface="Times New Roman"/>
            </a:endParaRPr>
          </a:p>
        </p:txBody>
      </p:sp>
      <p:pic>
        <p:nvPicPr>
          <p:cNvPr id="127" name="Google Shape;127;p20"/>
          <p:cNvPicPr preferRelativeResize="0"/>
          <p:nvPr/>
        </p:nvPicPr>
        <p:blipFill rotWithShape="1">
          <a:blip r:embed="rId3">
            <a:alphaModFix/>
          </a:blip>
          <a:srcRect t="2505"/>
          <a:stretch/>
        </p:blipFill>
        <p:spPr>
          <a:xfrm>
            <a:off x="248200" y="2455850"/>
            <a:ext cx="3071851" cy="2084450"/>
          </a:xfrm>
          <a:prstGeom prst="rect">
            <a:avLst/>
          </a:prstGeom>
          <a:noFill/>
          <a:ln>
            <a:noFill/>
          </a:ln>
        </p:spPr>
      </p:pic>
      <p:sp>
        <p:nvSpPr>
          <p:cNvPr id="128" name="Google Shape;128;p2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2</a:t>
            </a:fld>
            <a:endParaRPr/>
          </a:p>
        </p:txBody>
      </p:sp>
      <p:pic>
        <p:nvPicPr>
          <p:cNvPr id="129" name="Google Shape;129;p20"/>
          <p:cNvPicPr preferRelativeResize="0"/>
          <p:nvPr/>
        </p:nvPicPr>
        <p:blipFill rotWithShape="1">
          <a:blip r:embed="rId4">
            <a:alphaModFix/>
          </a:blip>
          <a:srcRect b="25650"/>
          <a:stretch/>
        </p:blipFill>
        <p:spPr>
          <a:xfrm>
            <a:off x="6256925" y="2455847"/>
            <a:ext cx="2726275" cy="1936275"/>
          </a:xfrm>
          <a:prstGeom prst="rect">
            <a:avLst/>
          </a:prstGeom>
          <a:noFill/>
          <a:ln>
            <a:noFill/>
          </a:ln>
        </p:spPr>
      </p:pic>
      <p:pic>
        <p:nvPicPr>
          <p:cNvPr id="130" name="Google Shape;130;p20"/>
          <p:cNvPicPr preferRelativeResize="0"/>
          <p:nvPr/>
        </p:nvPicPr>
        <p:blipFill>
          <a:blip r:embed="rId5">
            <a:alphaModFix/>
          </a:blip>
          <a:stretch>
            <a:fillRect/>
          </a:stretch>
        </p:blipFill>
        <p:spPr>
          <a:xfrm>
            <a:off x="3362400" y="2377623"/>
            <a:ext cx="2784012" cy="2162676"/>
          </a:xfrm>
          <a:prstGeom prst="rect">
            <a:avLst/>
          </a:prstGeom>
          <a:noFill/>
          <a:ln>
            <a:noFill/>
          </a:ln>
        </p:spPr>
      </p:pic>
      <p:sp>
        <p:nvSpPr>
          <p:cNvPr id="131" name="Google Shape;131;p20"/>
          <p:cNvSpPr txBox="1"/>
          <p:nvPr/>
        </p:nvSpPr>
        <p:spPr>
          <a:xfrm>
            <a:off x="359650" y="876763"/>
            <a:ext cx="8255100" cy="163580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pt-PT" b="1" dirty="0" err="1">
                <a:solidFill>
                  <a:schemeClr val="dk2"/>
                </a:solidFill>
                <a:latin typeface="Times New Roman"/>
                <a:ea typeface="Times New Roman"/>
                <a:cs typeface="Times New Roman"/>
                <a:sym typeface="Times New Roman"/>
              </a:rPr>
              <a:t>Goal</a:t>
            </a:r>
            <a:r>
              <a:rPr lang="pt-PT" b="1" dirty="0">
                <a:solidFill>
                  <a:schemeClr val="dk2"/>
                </a:solidFill>
                <a:latin typeface="Times New Roman"/>
                <a:ea typeface="Times New Roman"/>
                <a:cs typeface="Times New Roman"/>
                <a:sym typeface="Times New Roman"/>
              </a:rPr>
              <a:t>: </a:t>
            </a:r>
            <a:r>
              <a:rPr lang="pt-PT" dirty="0" err="1">
                <a:solidFill>
                  <a:schemeClr val="dk2"/>
                </a:solidFill>
                <a:latin typeface="Times New Roman"/>
                <a:ea typeface="Times New Roman"/>
                <a:cs typeface="Times New Roman"/>
                <a:sym typeface="Times New Roman"/>
              </a:rPr>
              <a:t>have</a:t>
            </a:r>
            <a:r>
              <a:rPr lang="pt-PT" dirty="0">
                <a:solidFill>
                  <a:schemeClr val="dk2"/>
                </a:solidFill>
                <a:latin typeface="Times New Roman"/>
                <a:ea typeface="Times New Roman"/>
                <a:cs typeface="Times New Roman"/>
                <a:sym typeface="Times New Roman"/>
              </a:rPr>
              <a:t> </a:t>
            </a:r>
            <a:r>
              <a:rPr lang="pt-PT" dirty="0" err="1">
                <a:solidFill>
                  <a:schemeClr val="dk2"/>
                </a:solidFill>
                <a:latin typeface="Times New Roman"/>
                <a:ea typeface="Times New Roman"/>
                <a:cs typeface="Times New Roman"/>
                <a:sym typeface="Times New Roman"/>
              </a:rPr>
              <a:t>the</a:t>
            </a:r>
            <a:r>
              <a:rPr lang="pt-PT" dirty="0">
                <a:solidFill>
                  <a:schemeClr val="dk2"/>
                </a:solidFill>
                <a:latin typeface="Times New Roman"/>
                <a:ea typeface="Times New Roman"/>
                <a:cs typeface="Times New Roman"/>
                <a:sym typeface="Times New Roman"/>
              </a:rPr>
              <a:t> </a:t>
            </a:r>
            <a:r>
              <a:rPr lang="pt-PT" dirty="0" err="1">
                <a:solidFill>
                  <a:schemeClr val="dk2"/>
                </a:solidFill>
                <a:latin typeface="Times New Roman"/>
                <a:ea typeface="Times New Roman"/>
                <a:cs typeface="Times New Roman"/>
                <a:sym typeface="Times New Roman"/>
              </a:rPr>
              <a:t>city</a:t>
            </a:r>
            <a:r>
              <a:rPr lang="pt-PT" dirty="0">
                <a:solidFill>
                  <a:schemeClr val="dk2"/>
                </a:solidFill>
                <a:latin typeface="Times New Roman"/>
                <a:ea typeface="Times New Roman"/>
                <a:cs typeface="Times New Roman"/>
                <a:sym typeface="Times New Roman"/>
              </a:rPr>
              <a:t> </a:t>
            </a:r>
            <a:r>
              <a:rPr lang="pt-PT" dirty="0" err="1">
                <a:solidFill>
                  <a:schemeClr val="dk2"/>
                </a:solidFill>
                <a:latin typeface="Times New Roman"/>
                <a:ea typeface="Times New Roman"/>
                <a:cs typeface="Times New Roman"/>
                <a:sym typeface="Times New Roman"/>
              </a:rPr>
              <a:t>with</a:t>
            </a:r>
            <a:r>
              <a:rPr lang="pt-PT" dirty="0">
                <a:solidFill>
                  <a:schemeClr val="dk2"/>
                </a:solidFill>
                <a:latin typeface="Times New Roman"/>
                <a:ea typeface="Times New Roman"/>
                <a:cs typeface="Times New Roman"/>
                <a:sym typeface="Times New Roman"/>
              </a:rPr>
              <a:t>  </a:t>
            </a:r>
            <a:r>
              <a:rPr lang="pt-PT" dirty="0" err="1">
                <a:solidFill>
                  <a:schemeClr val="dk2"/>
                </a:solidFill>
                <a:latin typeface="Times New Roman"/>
                <a:ea typeface="Times New Roman"/>
                <a:cs typeface="Times New Roman"/>
                <a:sym typeface="Times New Roman"/>
              </a:rPr>
              <a:t>higher</a:t>
            </a:r>
            <a:r>
              <a:rPr lang="pt-PT" dirty="0">
                <a:solidFill>
                  <a:schemeClr val="dk2"/>
                </a:solidFill>
                <a:latin typeface="Times New Roman"/>
                <a:ea typeface="Times New Roman"/>
                <a:cs typeface="Times New Roman"/>
                <a:sym typeface="Times New Roman"/>
              </a:rPr>
              <a:t> </a:t>
            </a:r>
            <a:r>
              <a:rPr lang="pt-PT" dirty="0" err="1">
                <a:solidFill>
                  <a:schemeClr val="dk2"/>
                </a:solidFill>
                <a:latin typeface="Times New Roman"/>
                <a:ea typeface="Times New Roman"/>
                <a:cs typeface="Times New Roman"/>
                <a:sym typeface="Times New Roman"/>
              </a:rPr>
              <a:t>number</a:t>
            </a:r>
            <a:r>
              <a:rPr lang="pt-PT" dirty="0">
                <a:solidFill>
                  <a:schemeClr val="dk2"/>
                </a:solidFill>
                <a:latin typeface="Times New Roman"/>
                <a:ea typeface="Times New Roman"/>
                <a:cs typeface="Times New Roman"/>
                <a:sym typeface="Times New Roman"/>
              </a:rPr>
              <a:t> </a:t>
            </a:r>
            <a:r>
              <a:rPr lang="pt-PT" dirty="0" err="1">
                <a:solidFill>
                  <a:schemeClr val="dk2"/>
                </a:solidFill>
                <a:latin typeface="Times New Roman"/>
                <a:ea typeface="Times New Roman"/>
                <a:cs typeface="Times New Roman"/>
                <a:sym typeface="Times New Roman"/>
              </a:rPr>
              <a:t>of</a:t>
            </a:r>
            <a:r>
              <a:rPr lang="pt-PT" dirty="0">
                <a:solidFill>
                  <a:schemeClr val="dk2"/>
                </a:solidFill>
                <a:latin typeface="Times New Roman"/>
                <a:ea typeface="Times New Roman"/>
                <a:cs typeface="Times New Roman"/>
                <a:sym typeface="Times New Roman"/>
              </a:rPr>
              <a:t> </a:t>
            </a:r>
            <a:r>
              <a:rPr lang="pt-PT" dirty="0" err="1">
                <a:solidFill>
                  <a:schemeClr val="dk2"/>
                </a:solidFill>
                <a:latin typeface="Times New Roman"/>
                <a:ea typeface="Times New Roman"/>
                <a:cs typeface="Times New Roman"/>
                <a:sym typeface="Times New Roman"/>
              </a:rPr>
              <a:t>checkins</a:t>
            </a:r>
            <a:r>
              <a:rPr lang="pt-PT" dirty="0">
                <a:solidFill>
                  <a:schemeClr val="dk2"/>
                </a:solidFill>
                <a:latin typeface="Times New Roman"/>
                <a:ea typeface="Times New Roman"/>
                <a:cs typeface="Times New Roman"/>
                <a:sym typeface="Times New Roman"/>
              </a:rPr>
              <a:t> to </a:t>
            </a:r>
            <a:r>
              <a:rPr lang="pt-PT" dirty="0" err="1">
                <a:solidFill>
                  <a:schemeClr val="dk2"/>
                </a:solidFill>
                <a:latin typeface="Times New Roman"/>
                <a:ea typeface="Times New Roman"/>
                <a:cs typeface="Times New Roman"/>
                <a:sym typeface="Times New Roman"/>
              </a:rPr>
              <a:t>guarantee</a:t>
            </a:r>
            <a:r>
              <a:rPr lang="pt-PT" dirty="0">
                <a:solidFill>
                  <a:schemeClr val="dk2"/>
                </a:solidFill>
                <a:latin typeface="Times New Roman"/>
                <a:ea typeface="Times New Roman"/>
                <a:cs typeface="Times New Roman"/>
                <a:sym typeface="Times New Roman"/>
              </a:rPr>
              <a:t> </a:t>
            </a:r>
            <a:r>
              <a:rPr lang="pt-PT" dirty="0" err="1">
                <a:solidFill>
                  <a:schemeClr val="dk2"/>
                </a:solidFill>
                <a:latin typeface="Times New Roman"/>
                <a:ea typeface="Times New Roman"/>
                <a:cs typeface="Times New Roman"/>
                <a:sym typeface="Times New Roman"/>
              </a:rPr>
              <a:t>that</a:t>
            </a:r>
            <a:r>
              <a:rPr lang="pt-PT" dirty="0">
                <a:solidFill>
                  <a:schemeClr val="dk2"/>
                </a:solidFill>
                <a:latin typeface="Times New Roman"/>
                <a:ea typeface="Times New Roman"/>
                <a:cs typeface="Times New Roman"/>
                <a:sym typeface="Times New Roman"/>
              </a:rPr>
              <a:t> </a:t>
            </a:r>
            <a:r>
              <a:rPr lang="pt-PT" dirty="0" err="1">
                <a:solidFill>
                  <a:schemeClr val="dk2"/>
                </a:solidFill>
                <a:latin typeface="Times New Roman"/>
                <a:ea typeface="Times New Roman"/>
                <a:cs typeface="Times New Roman"/>
                <a:sym typeface="Times New Roman"/>
              </a:rPr>
              <a:t>there</a:t>
            </a:r>
            <a:r>
              <a:rPr lang="pt-PT" dirty="0">
                <a:solidFill>
                  <a:schemeClr val="dk2"/>
                </a:solidFill>
                <a:latin typeface="Times New Roman"/>
                <a:ea typeface="Times New Roman"/>
                <a:cs typeface="Times New Roman"/>
                <a:sym typeface="Times New Roman"/>
              </a:rPr>
              <a:t> </a:t>
            </a:r>
            <a:r>
              <a:rPr lang="pt-PT" dirty="0" err="1">
                <a:solidFill>
                  <a:schemeClr val="dk2"/>
                </a:solidFill>
                <a:latin typeface="Times New Roman"/>
                <a:ea typeface="Times New Roman"/>
                <a:cs typeface="Times New Roman"/>
                <a:sym typeface="Times New Roman"/>
              </a:rPr>
              <a:t>is</a:t>
            </a:r>
            <a:r>
              <a:rPr lang="pt-PT" dirty="0">
                <a:solidFill>
                  <a:schemeClr val="dk2"/>
                </a:solidFill>
                <a:latin typeface="Times New Roman"/>
                <a:ea typeface="Times New Roman"/>
                <a:cs typeface="Times New Roman"/>
                <a:sym typeface="Times New Roman"/>
              </a:rPr>
              <a:t> </a:t>
            </a:r>
            <a:r>
              <a:rPr lang="pt-PT" dirty="0" err="1">
                <a:solidFill>
                  <a:schemeClr val="dk2"/>
                </a:solidFill>
                <a:latin typeface="Times New Roman"/>
                <a:ea typeface="Times New Roman"/>
                <a:cs typeface="Times New Roman"/>
                <a:sym typeface="Times New Roman"/>
              </a:rPr>
              <a:t>enough</a:t>
            </a:r>
            <a:r>
              <a:rPr lang="pt-PT" dirty="0">
                <a:solidFill>
                  <a:schemeClr val="dk2"/>
                </a:solidFill>
                <a:latin typeface="Times New Roman"/>
                <a:ea typeface="Times New Roman"/>
                <a:cs typeface="Times New Roman"/>
                <a:sym typeface="Times New Roman"/>
              </a:rPr>
              <a:t> data for </a:t>
            </a:r>
            <a:r>
              <a:rPr lang="pt-PT" dirty="0" err="1">
                <a:solidFill>
                  <a:schemeClr val="dk2"/>
                </a:solidFill>
                <a:latin typeface="Times New Roman"/>
                <a:ea typeface="Times New Roman"/>
                <a:cs typeface="Times New Roman"/>
                <a:sym typeface="Times New Roman"/>
              </a:rPr>
              <a:t>the</a:t>
            </a:r>
            <a:r>
              <a:rPr lang="pt-PT" dirty="0">
                <a:solidFill>
                  <a:schemeClr val="dk2"/>
                </a:solidFill>
                <a:latin typeface="Times New Roman"/>
                <a:ea typeface="Times New Roman"/>
                <a:cs typeface="Times New Roman"/>
                <a:sym typeface="Times New Roman"/>
              </a:rPr>
              <a:t> </a:t>
            </a:r>
            <a:r>
              <a:rPr lang="pt-PT" dirty="0" err="1">
                <a:solidFill>
                  <a:schemeClr val="dk2"/>
                </a:solidFill>
                <a:latin typeface="Times New Roman"/>
                <a:ea typeface="Times New Roman"/>
                <a:cs typeface="Times New Roman"/>
                <a:sym typeface="Times New Roman"/>
              </a:rPr>
              <a:t>forecasting</a:t>
            </a:r>
            <a:r>
              <a:rPr lang="pt-PT" dirty="0">
                <a:solidFill>
                  <a:schemeClr val="dk2"/>
                </a:solidFill>
                <a:latin typeface="Times New Roman"/>
                <a:ea typeface="Times New Roman"/>
                <a:cs typeface="Times New Roman"/>
                <a:sym typeface="Times New Roman"/>
              </a:rPr>
              <a:t>.</a:t>
            </a:r>
            <a:endParaRPr dirty="0">
              <a:solidFill>
                <a:schemeClr val="dk2"/>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pt-PT" dirty="0" err="1">
                <a:solidFill>
                  <a:schemeClr val="dk2"/>
                </a:solidFill>
                <a:latin typeface="Times New Roman"/>
                <a:ea typeface="Times New Roman"/>
                <a:cs typeface="Times New Roman"/>
                <a:sym typeface="Times New Roman"/>
              </a:rPr>
              <a:t>On</a:t>
            </a:r>
            <a:r>
              <a:rPr lang="pt-PT" dirty="0">
                <a:solidFill>
                  <a:schemeClr val="dk2"/>
                </a:solidFill>
                <a:latin typeface="Times New Roman"/>
                <a:ea typeface="Times New Roman"/>
                <a:cs typeface="Times New Roman"/>
                <a:sym typeface="Times New Roman"/>
              </a:rPr>
              <a:t> </a:t>
            </a:r>
            <a:r>
              <a:rPr lang="pt-PT" dirty="0" err="1">
                <a:solidFill>
                  <a:schemeClr val="dk2"/>
                </a:solidFill>
                <a:latin typeface="Times New Roman"/>
                <a:ea typeface="Times New Roman"/>
                <a:cs typeface="Times New Roman"/>
                <a:sym typeface="Times New Roman"/>
              </a:rPr>
              <a:t>the</a:t>
            </a:r>
            <a:r>
              <a:rPr lang="pt-PT" dirty="0">
                <a:solidFill>
                  <a:schemeClr val="dk2"/>
                </a:solidFill>
                <a:latin typeface="Times New Roman"/>
                <a:ea typeface="Times New Roman"/>
                <a:cs typeface="Times New Roman"/>
                <a:sym typeface="Times New Roman"/>
              </a:rPr>
              <a:t> </a:t>
            </a:r>
            <a:r>
              <a:rPr lang="pt-PT" dirty="0" err="1">
                <a:solidFill>
                  <a:schemeClr val="dk2"/>
                </a:solidFill>
                <a:latin typeface="Times New Roman"/>
                <a:ea typeface="Times New Roman"/>
                <a:cs typeface="Times New Roman"/>
                <a:sym typeface="Times New Roman"/>
              </a:rPr>
              <a:t>graph</a:t>
            </a:r>
            <a:r>
              <a:rPr lang="pt-PT" dirty="0">
                <a:solidFill>
                  <a:schemeClr val="dk2"/>
                </a:solidFill>
                <a:latin typeface="Times New Roman"/>
                <a:ea typeface="Times New Roman"/>
                <a:cs typeface="Times New Roman"/>
                <a:sym typeface="Times New Roman"/>
              </a:rPr>
              <a:t> </a:t>
            </a:r>
            <a:r>
              <a:rPr lang="pt-PT" dirty="0" err="1">
                <a:solidFill>
                  <a:schemeClr val="dk2"/>
                </a:solidFill>
                <a:latin typeface="Times New Roman"/>
                <a:ea typeface="Times New Roman"/>
                <a:cs typeface="Times New Roman"/>
                <a:sym typeface="Times New Roman"/>
              </a:rPr>
              <a:t>below</a:t>
            </a:r>
            <a:r>
              <a:rPr lang="pt-PT" dirty="0">
                <a:solidFill>
                  <a:schemeClr val="dk2"/>
                </a:solidFill>
                <a:latin typeface="Times New Roman"/>
                <a:ea typeface="Times New Roman"/>
                <a:cs typeface="Times New Roman"/>
                <a:sym typeface="Times New Roman"/>
              </a:rPr>
              <a:t> </a:t>
            </a:r>
            <a:r>
              <a:rPr lang="pt-PT" dirty="0" err="1">
                <a:solidFill>
                  <a:schemeClr val="dk2"/>
                </a:solidFill>
                <a:latin typeface="Times New Roman"/>
                <a:ea typeface="Times New Roman"/>
                <a:cs typeface="Times New Roman"/>
                <a:sym typeface="Times New Roman"/>
              </a:rPr>
              <a:t>we</a:t>
            </a:r>
            <a:r>
              <a:rPr lang="pt-PT" dirty="0">
                <a:solidFill>
                  <a:schemeClr val="dk2"/>
                </a:solidFill>
                <a:latin typeface="Times New Roman"/>
                <a:ea typeface="Times New Roman"/>
                <a:cs typeface="Times New Roman"/>
                <a:sym typeface="Times New Roman"/>
              </a:rPr>
              <a:t> can </a:t>
            </a:r>
            <a:r>
              <a:rPr lang="pt-PT" dirty="0" err="1">
                <a:solidFill>
                  <a:schemeClr val="dk2"/>
                </a:solidFill>
                <a:latin typeface="Times New Roman"/>
                <a:ea typeface="Times New Roman"/>
                <a:cs typeface="Times New Roman"/>
                <a:sym typeface="Times New Roman"/>
              </a:rPr>
              <a:t>see</a:t>
            </a:r>
            <a:r>
              <a:rPr lang="pt-PT" dirty="0">
                <a:solidFill>
                  <a:schemeClr val="dk2"/>
                </a:solidFill>
                <a:latin typeface="Times New Roman"/>
                <a:ea typeface="Times New Roman"/>
                <a:cs typeface="Times New Roman"/>
                <a:sym typeface="Times New Roman"/>
              </a:rPr>
              <a:t> </a:t>
            </a:r>
            <a:r>
              <a:rPr lang="pt-PT" dirty="0" err="1">
                <a:solidFill>
                  <a:schemeClr val="dk2"/>
                </a:solidFill>
                <a:latin typeface="Times New Roman"/>
                <a:ea typeface="Times New Roman"/>
                <a:cs typeface="Times New Roman"/>
                <a:sym typeface="Times New Roman"/>
              </a:rPr>
              <a:t>peak</a:t>
            </a:r>
            <a:r>
              <a:rPr lang="pt-PT" dirty="0">
                <a:solidFill>
                  <a:schemeClr val="dk2"/>
                </a:solidFill>
                <a:latin typeface="Times New Roman"/>
                <a:ea typeface="Times New Roman"/>
                <a:cs typeface="Times New Roman"/>
                <a:sym typeface="Times New Roman"/>
              </a:rPr>
              <a:t> </a:t>
            </a:r>
            <a:r>
              <a:rPr lang="pt-PT" dirty="0" err="1">
                <a:solidFill>
                  <a:schemeClr val="dk2"/>
                </a:solidFill>
                <a:latin typeface="Times New Roman"/>
                <a:ea typeface="Times New Roman"/>
                <a:cs typeface="Times New Roman"/>
                <a:sym typeface="Times New Roman"/>
              </a:rPr>
              <a:t>and</a:t>
            </a:r>
            <a:r>
              <a:rPr lang="pt-PT" dirty="0">
                <a:solidFill>
                  <a:schemeClr val="dk2"/>
                </a:solidFill>
                <a:latin typeface="Times New Roman"/>
                <a:ea typeface="Times New Roman"/>
                <a:cs typeface="Times New Roman"/>
                <a:sym typeface="Times New Roman"/>
              </a:rPr>
              <a:t> </a:t>
            </a:r>
            <a:r>
              <a:rPr lang="pt-PT" dirty="0" err="1">
                <a:solidFill>
                  <a:schemeClr val="dk2"/>
                </a:solidFill>
                <a:latin typeface="Times New Roman"/>
                <a:ea typeface="Times New Roman"/>
                <a:cs typeface="Times New Roman"/>
                <a:sym typeface="Times New Roman"/>
              </a:rPr>
              <a:t>low</a:t>
            </a:r>
            <a:r>
              <a:rPr lang="pt-PT" dirty="0">
                <a:solidFill>
                  <a:schemeClr val="dk2"/>
                </a:solidFill>
                <a:latin typeface="Times New Roman"/>
                <a:ea typeface="Times New Roman"/>
                <a:cs typeface="Times New Roman"/>
                <a:sym typeface="Times New Roman"/>
              </a:rPr>
              <a:t> </a:t>
            </a:r>
            <a:r>
              <a:rPr lang="pt-PT" dirty="0" err="1">
                <a:solidFill>
                  <a:schemeClr val="dk2"/>
                </a:solidFill>
                <a:latin typeface="Times New Roman"/>
                <a:ea typeface="Times New Roman"/>
                <a:cs typeface="Times New Roman"/>
                <a:sym typeface="Times New Roman"/>
              </a:rPr>
              <a:t>seasons</a:t>
            </a:r>
            <a:r>
              <a:rPr lang="pt-PT" dirty="0">
                <a:solidFill>
                  <a:schemeClr val="dk2"/>
                </a:solidFill>
                <a:latin typeface="Times New Roman"/>
                <a:ea typeface="Times New Roman"/>
                <a:cs typeface="Times New Roman"/>
                <a:sym typeface="Times New Roman"/>
              </a:rPr>
              <a:t> in </a:t>
            </a:r>
            <a:r>
              <a:rPr lang="pt-PT" dirty="0" err="1">
                <a:solidFill>
                  <a:schemeClr val="dk2"/>
                </a:solidFill>
                <a:latin typeface="Times New Roman"/>
                <a:ea typeface="Times New Roman"/>
                <a:cs typeface="Times New Roman"/>
                <a:sym typeface="Times New Roman"/>
              </a:rPr>
              <a:t>checkins</a:t>
            </a:r>
            <a:r>
              <a:rPr lang="pt-PT" dirty="0">
                <a:solidFill>
                  <a:schemeClr val="dk2"/>
                </a:solidFill>
                <a:latin typeface="Times New Roman"/>
                <a:ea typeface="Times New Roman"/>
                <a:cs typeface="Times New Roman"/>
                <a:sym typeface="Times New Roman"/>
              </a:rPr>
              <a:t>. </a:t>
            </a:r>
            <a:r>
              <a:rPr lang="pt-PT" dirty="0" err="1">
                <a:solidFill>
                  <a:schemeClr val="dk2"/>
                </a:solidFill>
                <a:latin typeface="Times New Roman"/>
                <a:ea typeface="Times New Roman"/>
                <a:cs typeface="Times New Roman"/>
                <a:sym typeface="Times New Roman"/>
              </a:rPr>
              <a:t>It</a:t>
            </a:r>
            <a:r>
              <a:rPr lang="pt-PT" dirty="0">
                <a:solidFill>
                  <a:schemeClr val="dk2"/>
                </a:solidFill>
                <a:latin typeface="Times New Roman"/>
                <a:ea typeface="Times New Roman"/>
                <a:cs typeface="Times New Roman"/>
                <a:sym typeface="Times New Roman"/>
              </a:rPr>
              <a:t> </a:t>
            </a:r>
            <a:r>
              <a:rPr lang="pt-PT" dirty="0" err="1">
                <a:solidFill>
                  <a:schemeClr val="dk2"/>
                </a:solidFill>
                <a:latin typeface="Times New Roman"/>
                <a:ea typeface="Times New Roman"/>
                <a:cs typeface="Times New Roman"/>
                <a:sym typeface="Times New Roman"/>
              </a:rPr>
              <a:t>is</a:t>
            </a:r>
            <a:r>
              <a:rPr lang="pt-PT" dirty="0">
                <a:solidFill>
                  <a:schemeClr val="dk2"/>
                </a:solidFill>
                <a:latin typeface="Times New Roman"/>
                <a:ea typeface="Times New Roman"/>
                <a:cs typeface="Times New Roman"/>
                <a:sym typeface="Times New Roman"/>
              </a:rPr>
              <a:t> </a:t>
            </a:r>
            <a:r>
              <a:rPr lang="pt-PT" dirty="0" err="1">
                <a:solidFill>
                  <a:schemeClr val="dk2"/>
                </a:solidFill>
                <a:latin typeface="Times New Roman"/>
                <a:ea typeface="Times New Roman"/>
                <a:cs typeface="Times New Roman"/>
                <a:sym typeface="Times New Roman"/>
              </a:rPr>
              <a:t>possible</a:t>
            </a:r>
            <a:r>
              <a:rPr lang="pt-PT" dirty="0">
                <a:solidFill>
                  <a:schemeClr val="dk2"/>
                </a:solidFill>
                <a:latin typeface="Times New Roman"/>
                <a:ea typeface="Times New Roman"/>
                <a:cs typeface="Times New Roman"/>
                <a:sym typeface="Times New Roman"/>
              </a:rPr>
              <a:t> to </a:t>
            </a:r>
            <a:r>
              <a:rPr lang="pt-PT" dirty="0" err="1">
                <a:solidFill>
                  <a:schemeClr val="dk2"/>
                </a:solidFill>
                <a:latin typeface="Times New Roman"/>
                <a:ea typeface="Times New Roman"/>
                <a:cs typeface="Times New Roman"/>
                <a:sym typeface="Times New Roman"/>
              </a:rPr>
              <a:t>see</a:t>
            </a:r>
            <a:r>
              <a:rPr lang="pt-PT" dirty="0">
                <a:solidFill>
                  <a:schemeClr val="dk2"/>
                </a:solidFill>
                <a:latin typeface="Times New Roman"/>
                <a:ea typeface="Times New Roman"/>
                <a:cs typeface="Times New Roman"/>
                <a:sym typeface="Times New Roman"/>
              </a:rPr>
              <a:t> </a:t>
            </a:r>
            <a:r>
              <a:rPr lang="pt-PT" dirty="0" err="1">
                <a:solidFill>
                  <a:schemeClr val="dk2"/>
                </a:solidFill>
                <a:latin typeface="Times New Roman"/>
                <a:ea typeface="Times New Roman"/>
                <a:cs typeface="Times New Roman"/>
                <a:sym typeface="Times New Roman"/>
              </a:rPr>
              <a:t>that</a:t>
            </a:r>
            <a:r>
              <a:rPr lang="pt-PT" dirty="0">
                <a:solidFill>
                  <a:schemeClr val="dk2"/>
                </a:solidFill>
                <a:latin typeface="Times New Roman"/>
                <a:ea typeface="Times New Roman"/>
                <a:cs typeface="Times New Roman"/>
                <a:sym typeface="Times New Roman"/>
              </a:rPr>
              <a:t> </a:t>
            </a:r>
            <a:r>
              <a:rPr lang="pt-PT" dirty="0" err="1">
                <a:solidFill>
                  <a:schemeClr val="dk2"/>
                </a:solidFill>
                <a:latin typeface="Times New Roman"/>
                <a:ea typeface="Times New Roman"/>
                <a:cs typeface="Times New Roman"/>
                <a:sym typeface="Times New Roman"/>
              </a:rPr>
              <a:t>the</a:t>
            </a:r>
            <a:r>
              <a:rPr lang="pt-PT" dirty="0">
                <a:solidFill>
                  <a:schemeClr val="dk2"/>
                </a:solidFill>
                <a:latin typeface="Times New Roman"/>
                <a:ea typeface="Times New Roman"/>
                <a:cs typeface="Times New Roman"/>
                <a:sym typeface="Times New Roman"/>
              </a:rPr>
              <a:t> </a:t>
            </a:r>
            <a:r>
              <a:rPr lang="pt-PT" dirty="0" err="1">
                <a:solidFill>
                  <a:schemeClr val="dk2"/>
                </a:solidFill>
                <a:latin typeface="Times New Roman"/>
                <a:ea typeface="Times New Roman"/>
                <a:cs typeface="Times New Roman"/>
                <a:sym typeface="Times New Roman"/>
              </a:rPr>
              <a:t>low</a:t>
            </a:r>
            <a:r>
              <a:rPr lang="pt-PT" dirty="0">
                <a:solidFill>
                  <a:schemeClr val="dk2"/>
                </a:solidFill>
                <a:latin typeface="Times New Roman"/>
                <a:ea typeface="Times New Roman"/>
                <a:cs typeface="Times New Roman"/>
                <a:sym typeface="Times New Roman"/>
              </a:rPr>
              <a:t> </a:t>
            </a:r>
            <a:r>
              <a:rPr lang="pt-PT" dirty="0" err="1">
                <a:solidFill>
                  <a:schemeClr val="dk2"/>
                </a:solidFill>
                <a:latin typeface="Times New Roman"/>
                <a:ea typeface="Times New Roman"/>
                <a:cs typeface="Times New Roman"/>
                <a:sym typeface="Times New Roman"/>
              </a:rPr>
              <a:t>season</a:t>
            </a:r>
            <a:r>
              <a:rPr lang="pt-PT" dirty="0">
                <a:solidFill>
                  <a:schemeClr val="dk2"/>
                </a:solidFill>
                <a:latin typeface="Times New Roman"/>
                <a:ea typeface="Times New Roman"/>
                <a:cs typeface="Times New Roman"/>
                <a:sym typeface="Times New Roman"/>
              </a:rPr>
              <a:t> </a:t>
            </a:r>
            <a:r>
              <a:rPr lang="pt-PT" dirty="0" err="1">
                <a:solidFill>
                  <a:schemeClr val="dk2"/>
                </a:solidFill>
                <a:latin typeface="Times New Roman"/>
                <a:ea typeface="Times New Roman"/>
                <a:cs typeface="Times New Roman"/>
                <a:sym typeface="Times New Roman"/>
              </a:rPr>
              <a:t>was</a:t>
            </a:r>
            <a:r>
              <a:rPr lang="pt-PT" dirty="0">
                <a:solidFill>
                  <a:schemeClr val="dk2"/>
                </a:solidFill>
                <a:latin typeface="Times New Roman"/>
                <a:ea typeface="Times New Roman"/>
                <a:cs typeface="Times New Roman"/>
                <a:sym typeface="Times New Roman"/>
              </a:rPr>
              <a:t> </a:t>
            </a:r>
            <a:r>
              <a:rPr lang="pt-PT" dirty="0" err="1">
                <a:solidFill>
                  <a:schemeClr val="dk2"/>
                </a:solidFill>
                <a:latin typeface="Times New Roman"/>
                <a:ea typeface="Times New Roman"/>
                <a:cs typeface="Times New Roman"/>
                <a:sym typeface="Times New Roman"/>
              </a:rPr>
              <a:t>mainly</a:t>
            </a:r>
            <a:r>
              <a:rPr lang="pt-PT" dirty="0">
                <a:solidFill>
                  <a:schemeClr val="dk2"/>
                </a:solidFill>
                <a:latin typeface="Times New Roman"/>
                <a:ea typeface="Times New Roman"/>
                <a:cs typeface="Times New Roman"/>
                <a:sym typeface="Times New Roman"/>
              </a:rPr>
              <a:t> in Covid time.</a:t>
            </a:r>
            <a:endParaRPr dirty="0">
              <a:solidFill>
                <a:schemeClr val="dk2"/>
              </a:solidFill>
              <a:latin typeface="Times New Roman"/>
              <a:ea typeface="Times New Roman"/>
              <a:cs typeface="Times New Roman"/>
              <a:sym typeface="Times New Roman"/>
            </a:endParaRPr>
          </a:p>
          <a:p>
            <a:pPr marL="0" lvl="0" indent="0" algn="l" rtl="0">
              <a:spcBef>
                <a:spcPts val="1200"/>
              </a:spcBef>
              <a:spcAft>
                <a:spcPts val="0"/>
              </a:spcAft>
              <a:buNone/>
            </a:pPr>
            <a:endParaRPr sz="1600" dirty="0">
              <a:solidFill>
                <a:schemeClr val="dk2"/>
              </a:solidFill>
              <a:latin typeface="Playfair Display"/>
              <a:ea typeface="Playfair Display"/>
              <a:cs typeface="Playfair Display"/>
              <a:sym typeface="Playfair Displ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9"/>
        <p:cNvGrpSpPr/>
        <p:nvPr/>
      </p:nvGrpSpPr>
      <p:grpSpPr>
        <a:xfrm>
          <a:off x="0" y="0"/>
          <a:ext cx="0" cy="0"/>
          <a:chOff x="0" y="0"/>
          <a:chExt cx="0" cy="0"/>
        </a:xfrm>
      </p:grpSpPr>
      <p:sp>
        <p:nvSpPr>
          <p:cNvPr id="680" name="Google Shape;680;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pt-PT" b="1">
                <a:latin typeface="Times New Roman"/>
                <a:ea typeface="Times New Roman"/>
                <a:cs typeface="Times New Roman"/>
                <a:sym typeface="Times New Roman"/>
              </a:rPr>
              <a:t>From Time Series to Regression</a:t>
            </a:r>
            <a:r>
              <a:rPr lang="pt-PT">
                <a:latin typeface="Times New Roman"/>
                <a:ea typeface="Times New Roman"/>
                <a:cs typeface="Times New Roman"/>
                <a:sym typeface="Times New Roman"/>
              </a:rPr>
              <a:t> - Exogenous Variables</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graphicFrame>
        <p:nvGraphicFramePr>
          <p:cNvPr id="681" name="Google Shape;681;p71"/>
          <p:cNvGraphicFramePr/>
          <p:nvPr/>
        </p:nvGraphicFramePr>
        <p:xfrm>
          <a:off x="382475" y="1182575"/>
          <a:ext cx="1867400" cy="3669530"/>
        </p:xfrm>
        <a:graphic>
          <a:graphicData uri="http://schemas.openxmlformats.org/drawingml/2006/table">
            <a:tbl>
              <a:tblPr>
                <a:noFill/>
                <a:tableStyleId>{883CCB77-1472-4A38-BD16-B69225CAC834}</a:tableStyleId>
              </a:tblPr>
              <a:tblGrid>
                <a:gridCol w="1184450">
                  <a:extLst>
                    <a:ext uri="{9D8B030D-6E8A-4147-A177-3AD203B41FA5}">
                      <a16:colId xmlns:a16="http://schemas.microsoft.com/office/drawing/2014/main" val="20000"/>
                    </a:ext>
                  </a:extLst>
                </a:gridCol>
                <a:gridCol w="6829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pt-PT" b="1">
                          <a:latin typeface="Times New Roman"/>
                          <a:ea typeface="Times New Roman"/>
                          <a:cs typeface="Times New Roman"/>
                          <a:sym typeface="Times New Roman"/>
                        </a:rPr>
                        <a:t>Date</a:t>
                      </a:r>
                      <a:endParaRPr b="1">
                        <a:latin typeface="Times New Roman"/>
                        <a:ea typeface="Times New Roman"/>
                        <a:cs typeface="Times New Roman"/>
                        <a:sym typeface="Times New Roman"/>
                      </a:endParaRPr>
                    </a:p>
                  </a:txBody>
                  <a:tcPr marL="91425" marR="91425" marT="91425" marB="91425">
                    <a:solidFill>
                      <a:schemeClr val="lt2"/>
                    </a:solidFill>
                  </a:tcPr>
                </a:tc>
                <a:tc>
                  <a:txBody>
                    <a:bodyPr/>
                    <a:lstStyle/>
                    <a:p>
                      <a:pPr marL="0" lvl="0" indent="0" algn="l" rtl="0">
                        <a:spcBef>
                          <a:spcPts val="0"/>
                        </a:spcBef>
                        <a:spcAft>
                          <a:spcPts val="0"/>
                        </a:spcAft>
                        <a:buNone/>
                      </a:pPr>
                      <a:r>
                        <a:rPr lang="pt-PT" b="1">
                          <a:latin typeface="Times New Roman"/>
                          <a:ea typeface="Times New Roman"/>
                          <a:cs typeface="Times New Roman"/>
                          <a:sym typeface="Times New Roman"/>
                        </a:rPr>
                        <a:t>y</a:t>
                      </a:r>
                      <a:endParaRPr b="1">
                        <a:latin typeface="Times New Roman"/>
                        <a:ea typeface="Times New Roman"/>
                        <a:cs typeface="Times New Roman"/>
                        <a:sym typeface="Times New Roman"/>
                      </a:endParaRPr>
                    </a:p>
                  </a:txBody>
                  <a:tcPr marL="91425" marR="91425" marT="91425" marB="91425">
                    <a:solidFill>
                      <a:schemeClr val="lt2"/>
                    </a:solidFill>
                  </a:tcPr>
                </a:tc>
                <a:extLst>
                  <a:ext uri="{0D108BD9-81ED-4DB2-BD59-A6C34878D82A}">
                    <a16:rowId xmlns:a16="http://schemas.microsoft.com/office/drawing/2014/main" val="10000"/>
                  </a:ext>
                </a:extLst>
              </a:tr>
              <a:tr h="499850">
                <a:tc>
                  <a:txBody>
                    <a:bodyPr/>
                    <a:lstStyle/>
                    <a:p>
                      <a:pPr marL="0" lvl="0" indent="0" algn="l" rtl="0">
                        <a:spcBef>
                          <a:spcPts val="0"/>
                        </a:spcBef>
                        <a:spcAft>
                          <a:spcPts val="0"/>
                        </a:spcAft>
                        <a:buNone/>
                      </a:pPr>
                      <a:r>
                        <a:rPr lang="pt-PT">
                          <a:latin typeface="Times New Roman"/>
                          <a:ea typeface="Times New Roman"/>
                          <a:cs typeface="Times New Roman"/>
                          <a:sym typeface="Times New Roman"/>
                        </a:rPr>
                        <a:t>01-01-2012</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75</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pt-PT">
                          <a:solidFill>
                            <a:schemeClr val="dk2"/>
                          </a:solidFill>
                          <a:latin typeface="Times New Roman"/>
                          <a:ea typeface="Times New Roman"/>
                          <a:cs typeface="Times New Roman"/>
                          <a:sym typeface="Times New Roman"/>
                        </a:rPr>
                        <a:t>02-01-2012</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86</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pt-PT">
                          <a:solidFill>
                            <a:schemeClr val="dk2"/>
                          </a:solidFill>
                          <a:latin typeface="Times New Roman"/>
                          <a:ea typeface="Times New Roman"/>
                          <a:cs typeface="Times New Roman"/>
                          <a:sym typeface="Times New Roman"/>
                        </a:rPr>
                        <a:t>03-01-2012</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61</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pt-PT">
                          <a:solidFill>
                            <a:schemeClr val="dk2"/>
                          </a:solidFill>
                          <a:latin typeface="Times New Roman"/>
                          <a:ea typeface="Times New Roman"/>
                          <a:cs typeface="Times New Roman"/>
                          <a:sym typeface="Times New Roman"/>
                        </a:rPr>
                        <a:t>04-01-2012</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62</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pt-PT">
                          <a:solidFill>
                            <a:schemeClr val="dk2"/>
                          </a:solidFill>
                          <a:latin typeface="Times New Roman"/>
                          <a:ea typeface="Times New Roman"/>
                          <a:cs typeface="Times New Roman"/>
                          <a:sym typeface="Times New Roman"/>
                        </a:rPr>
                        <a:t>05-01-2012</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67</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pt-PT">
                          <a:solidFill>
                            <a:schemeClr val="dk2"/>
                          </a:solidFill>
                          <a:latin typeface="Times New Roman"/>
                          <a:ea typeface="Times New Roman"/>
                          <a:cs typeface="Times New Roman"/>
                          <a:sym typeface="Times New Roman"/>
                        </a:rPr>
                        <a:t>06-01-2012</a:t>
                      </a:r>
                      <a:endParaRPr>
                        <a:solidFill>
                          <a:schemeClr val="dk2"/>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73</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pt-PT">
                          <a:solidFill>
                            <a:schemeClr val="dk2"/>
                          </a:solidFill>
                          <a:latin typeface="Times New Roman"/>
                          <a:ea typeface="Times New Roman"/>
                          <a:cs typeface="Times New Roman"/>
                          <a:sym typeface="Times New Roman"/>
                        </a:rPr>
                        <a:t>07-01-2012</a:t>
                      </a:r>
                      <a:endParaRPr>
                        <a:solidFill>
                          <a:schemeClr val="dk2"/>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112</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pt-PT">
                          <a:solidFill>
                            <a:schemeClr val="dk2"/>
                          </a:solidFill>
                          <a:latin typeface="Times New Roman"/>
                          <a:ea typeface="Times New Roman"/>
                          <a:cs typeface="Times New Roman"/>
                          <a:sym typeface="Times New Roman"/>
                        </a:rPr>
                        <a:t>08-01-2012</a:t>
                      </a:r>
                      <a:endParaRPr>
                        <a:solidFill>
                          <a:schemeClr val="dk2"/>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pt-PT">
                          <a:latin typeface="Times New Roman"/>
                          <a:ea typeface="Times New Roman"/>
                          <a:cs typeface="Times New Roman"/>
                          <a:sym typeface="Times New Roman"/>
                        </a:rPr>
                        <a:t>99</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8"/>
                  </a:ext>
                </a:extLst>
              </a:tr>
            </a:tbl>
          </a:graphicData>
        </a:graphic>
      </p:graphicFrame>
      <p:graphicFrame>
        <p:nvGraphicFramePr>
          <p:cNvPr id="682" name="Google Shape;682;p71"/>
          <p:cNvGraphicFramePr/>
          <p:nvPr/>
        </p:nvGraphicFramePr>
        <p:xfrm>
          <a:off x="3437413" y="1182575"/>
          <a:ext cx="5077600" cy="3882890"/>
        </p:xfrm>
        <a:graphic>
          <a:graphicData uri="http://schemas.openxmlformats.org/drawingml/2006/table">
            <a:tbl>
              <a:tblPr>
                <a:noFill/>
                <a:tableStyleId>{883CCB77-1472-4A38-BD16-B69225CAC834}</a:tableStyleId>
              </a:tblPr>
              <a:tblGrid>
                <a:gridCol w="862500">
                  <a:extLst>
                    <a:ext uri="{9D8B030D-6E8A-4147-A177-3AD203B41FA5}">
                      <a16:colId xmlns:a16="http://schemas.microsoft.com/office/drawing/2014/main" val="20000"/>
                    </a:ext>
                  </a:extLst>
                </a:gridCol>
                <a:gridCol w="702750">
                  <a:extLst>
                    <a:ext uri="{9D8B030D-6E8A-4147-A177-3AD203B41FA5}">
                      <a16:colId xmlns:a16="http://schemas.microsoft.com/office/drawing/2014/main" val="20001"/>
                    </a:ext>
                  </a:extLst>
                </a:gridCol>
                <a:gridCol w="993475">
                  <a:extLst>
                    <a:ext uri="{9D8B030D-6E8A-4147-A177-3AD203B41FA5}">
                      <a16:colId xmlns:a16="http://schemas.microsoft.com/office/drawing/2014/main" val="20002"/>
                    </a:ext>
                  </a:extLst>
                </a:gridCol>
                <a:gridCol w="1040575">
                  <a:extLst>
                    <a:ext uri="{9D8B030D-6E8A-4147-A177-3AD203B41FA5}">
                      <a16:colId xmlns:a16="http://schemas.microsoft.com/office/drawing/2014/main" val="20003"/>
                    </a:ext>
                  </a:extLst>
                </a:gridCol>
                <a:gridCol w="965875">
                  <a:extLst>
                    <a:ext uri="{9D8B030D-6E8A-4147-A177-3AD203B41FA5}">
                      <a16:colId xmlns:a16="http://schemas.microsoft.com/office/drawing/2014/main" val="20004"/>
                    </a:ext>
                  </a:extLst>
                </a:gridCol>
                <a:gridCol w="512425">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pt-PT" b="1">
                          <a:latin typeface="Times New Roman"/>
                          <a:ea typeface="Times New Roman"/>
                          <a:cs typeface="Times New Roman"/>
                          <a:sym typeface="Times New Roman"/>
                        </a:rPr>
                        <a:t>holiday</a:t>
                      </a:r>
                      <a:endParaRPr b="1">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pt-PT" b="1">
                          <a:latin typeface="Times New Roman"/>
                          <a:ea typeface="Times New Roman"/>
                          <a:cs typeface="Times New Roman"/>
                          <a:sym typeface="Times New Roman"/>
                        </a:rPr>
                        <a:t>covid</a:t>
                      </a:r>
                      <a:endParaRPr b="1">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pt-PT" b="1">
                          <a:latin typeface="Times New Roman"/>
                          <a:ea typeface="Times New Roman"/>
                          <a:cs typeface="Times New Roman"/>
                          <a:sym typeface="Times New Roman"/>
                        </a:rPr>
                        <a:t>gdp</a:t>
                      </a:r>
                      <a:endParaRPr b="1">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pt-PT" b="1">
                          <a:solidFill>
                            <a:schemeClr val="dk2"/>
                          </a:solidFill>
                          <a:latin typeface="Times New Roman"/>
                          <a:ea typeface="Times New Roman"/>
                          <a:cs typeface="Times New Roman"/>
                          <a:sym typeface="Times New Roman"/>
                        </a:rPr>
                        <a:t>consumer_rate</a:t>
                      </a:r>
                      <a:endParaRPr b="1">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pt-PT" b="1">
                          <a:solidFill>
                            <a:schemeClr val="dk2"/>
                          </a:solidFill>
                          <a:latin typeface="Times New Roman"/>
                          <a:ea typeface="Times New Roman"/>
                          <a:cs typeface="Times New Roman"/>
                          <a:sym typeface="Times New Roman"/>
                        </a:rPr>
                        <a:t>inflation_rate</a:t>
                      </a:r>
                      <a:endParaRPr b="1">
                        <a:solidFill>
                          <a:schemeClr val="dk2"/>
                        </a:solidFill>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pt-PT" b="1">
                          <a:solidFill>
                            <a:schemeClr val="dk2"/>
                          </a:solidFill>
                          <a:latin typeface="Times New Roman"/>
                          <a:ea typeface="Times New Roman"/>
                          <a:cs typeface="Times New Roman"/>
                          <a:sym typeface="Times New Roman"/>
                        </a:rPr>
                        <a:t>…</a:t>
                      </a:r>
                      <a:endParaRPr b="1">
                        <a:solidFill>
                          <a:schemeClr val="dk2"/>
                        </a:solidFill>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499850">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1</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15557.53</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9.1</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0.643</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15557.53</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9.1</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0.643</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15557.53</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9.1</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0.643</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15557.53</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9.1</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0.643</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15557.53</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9.1</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0.643</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15557.53</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9.1</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0.643</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15557.53</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9.1</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0.643</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81000">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1</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15557.53</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9.1</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0.643</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PT">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83" name="Google Shape;683;p71"/>
          <p:cNvSpPr/>
          <p:nvPr/>
        </p:nvSpPr>
        <p:spPr>
          <a:xfrm>
            <a:off x="2655850" y="2803550"/>
            <a:ext cx="375600" cy="427500"/>
          </a:xfrm>
          <a:prstGeom prst="mathPlus">
            <a:avLst>
              <a:gd name="adj1" fmla="val 2352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ayfair Display"/>
              <a:ea typeface="Playfair Display"/>
              <a:cs typeface="Playfair Display"/>
              <a:sym typeface="Playfair Display"/>
            </a:endParaRPr>
          </a:p>
        </p:txBody>
      </p:sp>
      <p:sp>
        <p:nvSpPr>
          <p:cNvPr id="684" name="Google Shape;684;p7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8"/>
        <p:cNvGrpSpPr/>
        <p:nvPr/>
      </p:nvGrpSpPr>
      <p:grpSpPr>
        <a:xfrm>
          <a:off x="0" y="0"/>
          <a:ext cx="0" cy="0"/>
          <a:chOff x="0" y="0"/>
          <a:chExt cx="0" cy="0"/>
        </a:xfrm>
      </p:grpSpPr>
      <p:pic>
        <p:nvPicPr>
          <p:cNvPr id="689" name="Google Shape;689;p72"/>
          <p:cNvPicPr preferRelativeResize="0"/>
          <p:nvPr/>
        </p:nvPicPr>
        <p:blipFill rotWithShape="1">
          <a:blip r:embed="rId3">
            <a:alphaModFix/>
          </a:blip>
          <a:srcRect t="4297"/>
          <a:stretch/>
        </p:blipFill>
        <p:spPr>
          <a:xfrm>
            <a:off x="3210000" y="535700"/>
            <a:ext cx="5716624" cy="4533102"/>
          </a:xfrm>
          <a:prstGeom prst="rect">
            <a:avLst/>
          </a:prstGeom>
          <a:noFill/>
          <a:ln>
            <a:noFill/>
          </a:ln>
        </p:spPr>
      </p:pic>
      <p:pic>
        <p:nvPicPr>
          <p:cNvPr id="690" name="Google Shape;690;p72"/>
          <p:cNvPicPr preferRelativeResize="0"/>
          <p:nvPr/>
        </p:nvPicPr>
        <p:blipFill>
          <a:blip r:embed="rId4">
            <a:alphaModFix/>
          </a:blip>
          <a:stretch>
            <a:fillRect/>
          </a:stretch>
        </p:blipFill>
        <p:spPr>
          <a:xfrm>
            <a:off x="138375" y="1373226"/>
            <a:ext cx="3071625" cy="3065350"/>
          </a:xfrm>
          <a:prstGeom prst="rect">
            <a:avLst/>
          </a:prstGeom>
          <a:noFill/>
          <a:ln>
            <a:noFill/>
          </a:ln>
        </p:spPr>
      </p:pic>
      <p:sp>
        <p:nvSpPr>
          <p:cNvPr id="691" name="Google Shape;691;p7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21</a:t>
            </a:fld>
            <a:endParaRPr/>
          </a:p>
        </p:txBody>
      </p:sp>
      <p:sp>
        <p:nvSpPr>
          <p:cNvPr id="692" name="Google Shape;692;p72"/>
          <p:cNvSpPr txBox="1"/>
          <p:nvPr/>
        </p:nvSpPr>
        <p:spPr>
          <a:xfrm>
            <a:off x="5190725" y="168425"/>
            <a:ext cx="3252000" cy="14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1100">
                <a:solidFill>
                  <a:schemeClr val="dk2"/>
                </a:solidFill>
                <a:latin typeface="Playfair Display"/>
                <a:ea typeface="Playfair Display"/>
                <a:cs typeface="Playfair Display"/>
                <a:sym typeface="Playfair Display"/>
              </a:rPr>
              <a:t>The target variable (checkins) is the first column in the heatmap. We can see good positive and negative correlations among other features and the related target. The variable “lag_1_week” has 0.9 correlation, and because of that is a good estimator, and a linear regression model should perform well using it. </a:t>
            </a:r>
            <a:endParaRPr sz="1100">
              <a:solidFill>
                <a:schemeClr val="dk2"/>
              </a:solidFill>
              <a:latin typeface="Playfair Display"/>
              <a:ea typeface="Playfair Display"/>
              <a:cs typeface="Playfair Display"/>
              <a:sym typeface="Playfair Display"/>
            </a:endParaRPr>
          </a:p>
        </p:txBody>
      </p:sp>
      <p:sp>
        <p:nvSpPr>
          <p:cNvPr id="693" name="Google Shape;693;p72"/>
          <p:cNvSpPr txBox="1">
            <a:spLocks noGrp="1"/>
          </p:cNvSpPr>
          <p:nvPr>
            <p:ph type="title"/>
          </p:nvPr>
        </p:nvSpPr>
        <p:spPr>
          <a:xfrm>
            <a:off x="183375" y="33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pt-PT" b="1">
                <a:latin typeface="Times New Roman"/>
                <a:ea typeface="Times New Roman"/>
                <a:cs typeface="Times New Roman"/>
                <a:sym typeface="Times New Roman"/>
              </a:rPr>
              <a:t>Correlation Analysis</a:t>
            </a:r>
            <a:endParaRPr b="1">
              <a:latin typeface="Times New Roman"/>
              <a:ea typeface="Times New Roman"/>
              <a:cs typeface="Times New Roman"/>
              <a:sym typeface="Times New Roman"/>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7"/>
        <p:cNvGrpSpPr/>
        <p:nvPr/>
      </p:nvGrpSpPr>
      <p:grpSpPr>
        <a:xfrm>
          <a:off x="0" y="0"/>
          <a:ext cx="0" cy="0"/>
          <a:chOff x="0" y="0"/>
          <a:chExt cx="0" cy="0"/>
        </a:xfrm>
      </p:grpSpPr>
      <p:pic>
        <p:nvPicPr>
          <p:cNvPr id="698" name="Google Shape;698;p73"/>
          <p:cNvPicPr preferRelativeResize="0"/>
          <p:nvPr/>
        </p:nvPicPr>
        <p:blipFill rotWithShape="1">
          <a:blip r:embed="rId3">
            <a:alphaModFix/>
          </a:blip>
          <a:srcRect t="4297"/>
          <a:stretch/>
        </p:blipFill>
        <p:spPr>
          <a:xfrm>
            <a:off x="3210000" y="535700"/>
            <a:ext cx="5716624" cy="4533102"/>
          </a:xfrm>
          <a:prstGeom prst="rect">
            <a:avLst/>
          </a:prstGeom>
          <a:noFill/>
          <a:ln>
            <a:noFill/>
          </a:ln>
        </p:spPr>
      </p:pic>
      <p:pic>
        <p:nvPicPr>
          <p:cNvPr id="699" name="Google Shape;699;p73"/>
          <p:cNvPicPr preferRelativeResize="0"/>
          <p:nvPr/>
        </p:nvPicPr>
        <p:blipFill>
          <a:blip r:embed="rId4">
            <a:alphaModFix/>
          </a:blip>
          <a:stretch>
            <a:fillRect/>
          </a:stretch>
        </p:blipFill>
        <p:spPr>
          <a:xfrm>
            <a:off x="138375" y="1373226"/>
            <a:ext cx="3071625" cy="3065350"/>
          </a:xfrm>
          <a:prstGeom prst="rect">
            <a:avLst/>
          </a:prstGeom>
          <a:noFill/>
          <a:ln>
            <a:noFill/>
          </a:ln>
        </p:spPr>
      </p:pic>
      <p:sp>
        <p:nvSpPr>
          <p:cNvPr id="700" name="Google Shape;700;p7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22</a:t>
            </a:fld>
            <a:endParaRPr/>
          </a:p>
        </p:txBody>
      </p:sp>
      <p:sp>
        <p:nvSpPr>
          <p:cNvPr id="701" name="Google Shape;701;p73"/>
          <p:cNvSpPr txBox="1"/>
          <p:nvPr/>
        </p:nvSpPr>
        <p:spPr>
          <a:xfrm>
            <a:off x="5190725" y="397025"/>
            <a:ext cx="3252000" cy="14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1100">
                <a:solidFill>
                  <a:schemeClr val="dk2"/>
                </a:solidFill>
                <a:latin typeface="Playfair Display"/>
                <a:ea typeface="Playfair Display"/>
                <a:cs typeface="Playfair Display"/>
                <a:sym typeface="Playfair Display"/>
              </a:rPr>
              <a:t>We were also able to observe a </a:t>
            </a:r>
            <a:r>
              <a:rPr lang="pt-PT" sz="1100" b="1">
                <a:solidFill>
                  <a:schemeClr val="dk2"/>
                </a:solidFill>
                <a:latin typeface="Playfair Display"/>
                <a:ea typeface="Playfair Display"/>
                <a:cs typeface="Playfair Display"/>
                <a:sym typeface="Playfair Display"/>
              </a:rPr>
              <a:t>strong negative correlation with the ‘Year’ feature</a:t>
            </a:r>
            <a:r>
              <a:rPr lang="pt-PT" sz="1100">
                <a:solidFill>
                  <a:schemeClr val="dk2"/>
                </a:solidFill>
                <a:latin typeface="Playfair Display"/>
                <a:ea typeface="Playfair Display"/>
                <a:cs typeface="Playfair Display"/>
                <a:sym typeface="Playfair Display"/>
              </a:rPr>
              <a:t> due to the strong annual seasonality found in the time serie. This allowed the model to predict annual values well.</a:t>
            </a:r>
            <a:endParaRPr sz="1100">
              <a:solidFill>
                <a:schemeClr val="dk2"/>
              </a:solidFill>
              <a:latin typeface="Playfair Display"/>
              <a:ea typeface="Playfair Display"/>
              <a:cs typeface="Playfair Display"/>
              <a:sym typeface="Playfair Display"/>
            </a:endParaRPr>
          </a:p>
        </p:txBody>
      </p:sp>
      <p:sp>
        <p:nvSpPr>
          <p:cNvPr id="702" name="Google Shape;702;p73"/>
          <p:cNvSpPr txBox="1">
            <a:spLocks noGrp="1"/>
          </p:cNvSpPr>
          <p:nvPr>
            <p:ph type="title"/>
          </p:nvPr>
        </p:nvSpPr>
        <p:spPr>
          <a:xfrm>
            <a:off x="183375" y="338100"/>
            <a:ext cx="3504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pt-PT" b="1">
                <a:latin typeface="Times New Roman"/>
                <a:ea typeface="Times New Roman"/>
                <a:cs typeface="Times New Roman"/>
                <a:sym typeface="Times New Roman"/>
              </a:rPr>
              <a:t>Correlation Analysis</a:t>
            </a:r>
            <a:endParaRPr b="1">
              <a:latin typeface="Times New Roman"/>
              <a:ea typeface="Times New Roman"/>
              <a:cs typeface="Times New Roman"/>
              <a:sym typeface="Times New Roman"/>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6"/>
        <p:cNvGrpSpPr/>
        <p:nvPr/>
      </p:nvGrpSpPr>
      <p:grpSpPr>
        <a:xfrm>
          <a:off x="0" y="0"/>
          <a:ext cx="0" cy="0"/>
          <a:chOff x="0" y="0"/>
          <a:chExt cx="0" cy="0"/>
        </a:xfrm>
      </p:grpSpPr>
      <p:sp>
        <p:nvSpPr>
          <p:cNvPr id="707" name="Google Shape;707;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pt-PT" b="1">
                <a:latin typeface="Times New Roman"/>
                <a:ea typeface="Times New Roman"/>
                <a:cs typeface="Times New Roman"/>
                <a:sym typeface="Times New Roman"/>
              </a:rPr>
              <a:t>Critical Feature</a:t>
            </a:r>
            <a:endParaRPr b="1">
              <a:latin typeface="Times New Roman"/>
              <a:ea typeface="Times New Roman"/>
              <a:cs typeface="Times New Roman"/>
              <a:sym typeface="Times New Roman"/>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None/>
            </a:pPr>
            <a:endParaRPr/>
          </a:p>
        </p:txBody>
      </p:sp>
      <p:pic>
        <p:nvPicPr>
          <p:cNvPr id="708" name="Google Shape;708;p74"/>
          <p:cNvPicPr preferRelativeResize="0"/>
          <p:nvPr/>
        </p:nvPicPr>
        <p:blipFill>
          <a:blip r:embed="rId3">
            <a:alphaModFix/>
          </a:blip>
          <a:stretch>
            <a:fillRect/>
          </a:stretch>
        </p:blipFill>
        <p:spPr>
          <a:xfrm>
            <a:off x="311700" y="1489925"/>
            <a:ext cx="6151199" cy="3242051"/>
          </a:xfrm>
          <a:prstGeom prst="rect">
            <a:avLst/>
          </a:prstGeom>
          <a:noFill/>
          <a:ln>
            <a:noFill/>
          </a:ln>
        </p:spPr>
      </p:pic>
      <p:pic>
        <p:nvPicPr>
          <p:cNvPr id="709" name="Google Shape;709;p74"/>
          <p:cNvPicPr preferRelativeResize="0"/>
          <p:nvPr/>
        </p:nvPicPr>
        <p:blipFill rotWithShape="1">
          <a:blip r:embed="rId4">
            <a:alphaModFix/>
          </a:blip>
          <a:srcRect/>
          <a:stretch/>
        </p:blipFill>
        <p:spPr>
          <a:xfrm>
            <a:off x="4386975" y="2345025"/>
            <a:ext cx="4698600" cy="2598050"/>
          </a:xfrm>
          <a:prstGeom prst="rect">
            <a:avLst/>
          </a:prstGeom>
          <a:noFill/>
          <a:ln>
            <a:noFill/>
          </a:ln>
        </p:spPr>
      </p:pic>
      <p:cxnSp>
        <p:nvCxnSpPr>
          <p:cNvPr id="710" name="Google Shape;710;p74"/>
          <p:cNvCxnSpPr/>
          <p:nvPr/>
        </p:nvCxnSpPr>
        <p:spPr>
          <a:xfrm rot="10800000" flipH="1">
            <a:off x="8317700" y="3057675"/>
            <a:ext cx="427500" cy="1269600"/>
          </a:xfrm>
          <a:prstGeom prst="straightConnector1">
            <a:avLst/>
          </a:prstGeom>
          <a:noFill/>
          <a:ln w="28575" cap="flat" cmpd="sng">
            <a:solidFill>
              <a:srgbClr val="FF0000"/>
            </a:solidFill>
            <a:prstDash val="solid"/>
            <a:round/>
            <a:headEnd type="triangle" w="med" len="med"/>
            <a:tailEnd type="none" w="med" len="med"/>
          </a:ln>
        </p:spPr>
      </p:cxnSp>
      <p:sp>
        <p:nvSpPr>
          <p:cNvPr id="711" name="Google Shape;711;p74"/>
          <p:cNvSpPr txBox="1"/>
          <p:nvPr/>
        </p:nvSpPr>
        <p:spPr>
          <a:xfrm>
            <a:off x="8139675" y="2694825"/>
            <a:ext cx="945900" cy="4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1500">
                <a:solidFill>
                  <a:schemeClr val="dk2"/>
                </a:solidFill>
                <a:latin typeface="Playfair Display"/>
                <a:ea typeface="Playfair Display"/>
                <a:cs typeface="Playfair Display"/>
                <a:sym typeface="Playfair Display"/>
              </a:rPr>
              <a:t>unit root</a:t>
            </a:r>
            <a:endParaRPr sz="1500">
              <a:solidFill>
                <a:schemeClr val="dk2"/>
              </a:solidFill>
              <a:latin typeface="Playfair Display"/>
              <a:ea typeface="Playfair Display"/>
              <a:cs typeface="Playfair Display"/>
              <a:sym typeface="Playfair Display"/>
            </a:endParaRPr>
          </a:p>
        </p:txBody>
      </p:sp>
      <p:sp>
        <p:nvSpPr>
          <p:cNvPr id="712" name="Google Shape;712;p7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23</a:t>
            </a:fld>
            <a:endParaRPr/>
          </a:p>
        </p:txBody>
      </p:sp>
      <p:sp>
        <p:nvSpPr>
          <p:cNvPr id="713" name="Google Shape;713;p74"/>
          <p:cNvSpPr txBox="1"/>
          <p:nvPr/>
        </p:nvSpPr>
        <p:spPr>
          <a:xfrm>
            <a:off x="5110275" y="332250"/>
            <a:ext cx="3868200" cy="14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1100">
                <a:solidFill>
                  <a:schemeClr val="dk2"/>
                </a:solidFill>
                <a:latin typeface="Playfair Display"/>
                <a:ea typeface="Playfair Display"/>
                <a:cs typeface="Playfair Display"/>
                <a:sym typeface="Playfair Display"/>
              </a:rPr>
              <a:t>Due to the horizon belongs to the covid period, creating this binary feature was crucial to identity the drastic unit root below, due to lockdown policies. We can see in the histogram that the distribution during the covid period was concentrated close to zero.</a:t>
            </a:r>
            <a:endParaRPr sz="1100">
              <a:solidFill>
                <a:schemeClr val="dk2"/>
              </a:solidFill>
              <a:latin typeface="Playfair Display"/>
              <a:ea typeface="Playfair Display"/>
              <a:cs typeface="Playfair Display"/>
              <a:sym typeface="Playfair Display"/>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7"/>
        <p:cNvGrpSpPr/>
        <p:nvPr/>
      </p:nvGrpSpPr>
      <p:grpSpPr>
        <a:xfrm>
          <a:off x="0" y="0"/>
          <a:ext cx="0" cy="0"/>
          <a:chOff x="0" y="0"/>
          <a:chExt cx="0" cy="0"/>
        </a:xfrm>
      </p:grpSpPr>
      <p:sp>
        <p:nvSpPr>
          <p:cNvPr id="718" name="Google Shape;718;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pt-PT" b="1">
                <a:latin typeface="Times New Roman"/>
                <a:ea typeface="Times New Roman"/>
                <a:cs typeface="Times New Roman"/>
                <a:sym typeface="Times New Roman"/>
              </a:rPr>
              <a:t>Dimensionality Reduction</a:t>
            </a:r>
            <a:r>
              <a:rPr lang="pt-PT">
                <a:latin typeface="Times New Roman"/>
                <a:ea typeface="Times New Roman"/>
                <a:cs typeface="Times New Roman"/>
                <a:sym typeface="Times New Roman"/>
              </a:rPr>
              <a:t> - RFE</a:t>
            </a:r>
            <a:endParaRPr>
              <a:latin typeface="Times New Roman"/>
              <a:ea typeface="Times New Roman"/>
              <a:cs typeface="Times New Roman"/>
              <a:sym typeface="Times New Roman"/>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None/>
            </a:pPr>
            <a:endParaRPr/>
          </a:p>
        </p:txBody>
      </p:sp>
      <p:sp>
        <p:nvSpPr>
          <p:cNvPr id="719" name="Google Shape;719;p75"/>
          <p:cNvSpPr/>
          <p:nvPr/>
        </p:nvSpPr>
        <p:spPr>
          <a:xfrm>
            <a:off x="855075" y="1137263"/>
            <a:ext cx="3588900" cy="6348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PT">
                <a:latin typeface="Times New Roman"/>
                <a:ea typeface="Times New Roman"/>
                <a:cs typeface="Times New Roman"/>
                <a:sym typeface="Times New Roman"/>
              </a:rPr>
              <a:t>Train a ML Model</a:t>
            </a:r>
            <a:endParaRPr>
              <a:latin typeface="Times New Roman"/>
              <a:ea typeface="Times New Roman"/>
              <a:cs typeface="Times New Roman"/>
              <a:sym typeface="Times New Roman"/>
            </a:endParaRPr>
          </a:p>
        </p:txBody>
      </p:sp>
      <p:sp>
        <p:nvSpPr>
          <p:cNvPr id="720" name="Google Shape;720;p75"/>
          <p:cNvSpPr/>
          <p:nvPr/>
        </p:nvSpPr>
        <p:spPr>
          <a:xfrm>
            <a:off x="855075" y="2072975"/>
            <a:ext cx="3588900" cy="6348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PT">
                <a:latin typeface="Times New Roman"/>
                <a:ea typeface="Times New Roman"/>
                <a:cs typeface="Times New Roman"/>
                <a:sym typeface="Times New Roman"/>
              </a:rPr>
              <a:t>Get Feature Importance</a:t>
            </a:r>
            <a:endParaRPr>
              <a:latin typeface="Times New Roman"/>
              <a:ea typeface="Times New Roman"/>
              <a:cs typeface="Times New Roman"/>
              <a:sym typeface="Times New Roman"/>
            </a:endParaRPr>
          </a:p>
        </p:txBody>
      </p:sp>
      <p:sp>
        <p:nvSpPr>
          <p:cNvPr id="721" name="Google Shape;721;p75"/>
          <p:cNvSpPr/>
          <p:nvPr/>
        </p:nvSpPr>
        <p:spPr>
          <a:xfrm>
            <a:off x="855075" y="3025550"/>
            <a:ext cx="3588900" cy="6348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PT">
                <a:latin typeface="Times New Roman"/>
                <a:ea typeface="Times New Roman"/>
                <a:cs typeface="Times New Roman"/>
                <a:sym typeface="Times New Roman"/>
              </a:rPr>
              <a:t>Remove Least Import Features</a:t>
            </a:r>
            <a:endParaRPr>
              <a:latin typeface="Times New Roman"/>
              <a:ea typeface="Times New Roman"/>
              <a:cs typeface="Times New Roman"/>
              <a:sym typeface="Times New Roman"/>
            </a:endParaRPr>
          </a:p>
        </p:txBody>
      </p:sp>
      <p:sp>
        <p:nvSpPr>
          <p:cNvPr id="722" name="Google Shape;722;p75"/>
          <p:cNvSpPr/>
          <p:nvPr/>
        </p:nvSpPr>
        <p:spPr>
          <a:xfrm>
            <a:off x="855075" y="3978125"/>
            <a:ext cx="3588900" cy="6348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pt-PT">
                <a:solidFill>
                  <a:schemeClr val="dk2"/>
                </a:solidFill>
                <a:latin typeface="Times New Roman"/>
                <a:ea typeface="Times New Roman"/>
                <a:cs typeface="Times New Roman"/>
                <a:sym typeface="Times New Roman"/>
              </a:rPr>
              <a:t>Retrain a ML Model with Remaining Features</a:t>
            </a:r>
            <a:endParaRPr>
              <a:solidFill>
                <a:schemeClr val="dk2"/>
              </a:solidFill>
              <a:latin typeface="Times New Roman"/>
              <a:ea typeface="Times New Roman"/>
              <a:cs typeface="Times New Roman"/>
              <a:sym typeface="Times New Roman"/>
            </a:endParaRPr>
          </a:p>
          <a:p>
            <a:pPr marL="0" lvl="0" indent="0" algn="ctr" rtl="0">
              <a:spcBef>
                <a:spcPts val="0"/>
              </a:spcBef>
              <a:spcAft>
                <a:spcPts val="0"/>
              </a:spcAft>
              <a:buNone/>
            </a:pPr>
            <a:endParaRPr>
              <a:latin typeface="Times New Roman"/>
              <a:ea typeface="Times New Roman"/>
              <a:cs typeface="Times New Roman"/>
              <a:sym typeface="Times New Roman"/>
            </a:endParaRPr>
          </a:p>
        </p:txBody>
      </p:sp>
      <p:cxnSp>
        <p:nvCxnSpPr>
          <p:cNvPr id="723" name="Google Shape;723;p75"/>
          <p:cNvCxnSpPr>
            <a:stCxn id="719" idx="3"/>
            <a:endCxn id="720" idx="3"/>
          </p:cNvCxnSpPr>
          <p:nvPr/>
        </p:nvCxnSpPr>
        <p:spPr>
          <a:xfrm>
            <a:off x="4443975" y="1454663"/>
            <a:ext cx="600" cy="935700"/>
          </a:xfrm>
          <a:prstGeom prst="bentConnector3">
            <a:avLst>
              <a:gd name="adj1" fmla="val 39687500"/>
            </a:avLst>
          </a:prstGeom>
          <a:noFill/>
          <a:ln w="9525" cap="flat" cmpd="sng">
            <a:solidFill>
              <a:schemeClr val="dk2"/>
            </a:solidFill>
            <a:prstDash val="solid"/>
            <a:round/>
            <a:headEnd type="none" w="med" len="med"/>
            <a:tailEnd type="stealth" w="med" len="med"/>
          </a:ln>
        </p:spPr>
      </p:cxnSp>
      <p:cxnSp>
        <p:nvCxnSpPr>
          <p:cNvPr id="724" name="Google Shape;724;p75"/>
          <p:cNvCxnSpPr>
            <a:stCxn id="720" idx="1"/>
            <a:endCxn id="721" idx="1"/>
          </p:cNvCxnSpPr>
          <p:nvPr/>
        </p:nvCxnSpPr>
        <p:spPr>
          <a:xfrm>
            <a:off x="855075" y="2390375"/>
            <a:ext cx="600" cy="952500"/>
          </a:xfrm>
          <a:prstGeom prst="bentConnector3">
            <a:avLst>
              <a:gd name="adj1" fmla="val -39687500"/>
            </a:avLst>
          </a:prstGeom>
          <a:noFill/>
          <a:ln w="9525" cap="flat" cmpd="sng">
            <a:solidFill>
              <a:schemeClr val="dk2"/>
            </a:solidFill>
            <a:prstDash val="solid"/>
            <a:round/>
            <a:headEnd type="none" w="med" len="med"/>
            <a:tailEnd type="stealth" w="med" len="med"/>
          </a:ln>
        </p:spPr>
      </p:cxnSp>
      <p:cxnSp>
        <p:nvCxnSpPr>
          <p:cNvPr id="725" name="Google Shape;725;p75"/>
          <p:cNvCxnSpPr>
            <a:stCxn id="721" idx="3"/>
            <a:endCxn id="722" idx="3"/>
          </p:cNvCxnSpPr>
          <p:nvPr/>
        </p:nvCxnSpPr>
        <p:spPr>
          <a:xfrm>
            <a:off x="4443975" y="3342950"/>
            <a:ext cx="600" cy="952500"/>
          </a:xfrm>
          <a:prstGeom prst="bentConnector3">
            <a:avLst>
              <a:gd name="adj1" fmla="val 39687500"/>
            </a:avLst>
          </a:prstGeom>
          <a:noFill/>
          <a:ln w="9525" cap="flat" cmpd="sng">
            <a:solidFill>
              <a:schemeClr val="dk2"/>
            </a:solidFill>
            <a:prstDash val="solid"/>
            <a:round/>
            <a:headEnd type="none" w="med" len="med"/>
            <a:tailEnd type="stealth" w="med" len="med"/>
          </a:ln>
        </p:spPr>
      </p:cxnSp>
      <p:cxnSp>
        <p:nvCxnSpPr>
          <p:cNvPr id="726" name="Google Shape;726;p75"/>
          <p:cNvCxnSpPr>
            <a:stCxn id="722" idx="2"/>
            <a:endCxn id="720" idx="0"/>
          </p:cNvCxnSpPr>
          <p:nvPr/>
        </p:nvCxnSpPr>
        <p:spPr>
          <a:xfrm rot="-5400000">
            <a:off x="1379925" y="3342725"/>
            <a:ext cx="2539800" cy="600"/>
          </a:xfrm>
          <a:prstGeom prst="bentConnector5">
            <a:avLst>
              <a:gd name="adj1" fmla="val -9376"/>
              <a:gd name="adj2" fmla="val -370333333"/>
              <a:gd name="adj3" fmla="val 109382"/>
            </a:avLst>
          </a:prstGeom>
          <a:noFill/>
          <a:ln w="9525" cap="flat" cmpd="sng">
            <a:solidFill>
              <a:schemeClr val="dk2"/>
            </a:solidFill>
            <a:prstDash val="solid"/>
            <a:round/>
            <a:headEnd type="none" w="med" len="med"/>
            <a:tailEnd type="stealth" w="med" len="med"/>
          </a:ln>
        </p:spPr>
      </p:cxnSp>
      <p:sp>
        <p:nvSpPr>
          <p:cNvPr id="727" name="Google Shape;727;p75"/>
          <p:cNvSpPr txBox="1"/>
          <p:nvPr/>
        </p:nvSpPr>
        <p:spPr>
          <a:xfrm>
            <a:off x="5506275" y="1137275"/>
            <a:ext cx="3161100" cy="389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1800" b="1">
                <a:solidFill>
                  <a:schemeClr val="dk2"/>
                </a:solidFill>
                <a:latin typeface="Times New Roman"/>
                <a:ea typeface="Times New Roman"/>
                <a:cs typeface="Times New Roman"/>
                <a:sym typeface="Times New Roman"/>
              </a:rPr>
              <a:t>Top 8 Variables</a:t>
            </a:r>
            <a:endParaRPr sz="1800" b="1">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dk2"/>
              </a:solidFill>
              <a:latin typeface="Times New Roman"/>
              <a:ea typeface="Times New Roman"/>
              <a:cs typeface="Times New Roman"/>
              <a:sym typeface="Times New Roman"/>
            </a:endParaRPr>
          </a:p>
          <a:p>
            <a:pPr marL="457200" lvl="0" indent="-330200" algn="l" rtl="0">
              <a:spcBef>
                <a:spcPts val="0"/>
              </a:spcBef>
              <a:spcAft>
                <a:spcPts val="0"/>
              </a:spcAft>
              <a:buClr>
                <a:schemeClr val="dk2"/>
              </a:buClr>
              <a:buSzPts val="1600"/>
              <a:buFont typeface="Times New Roman"/>
              <a:buAutoNum type="arabicPeriod"/>
            </a:pPr>
            <a:r>
              <a:rPr lang="pt-PT" sz="1600">
                <a:solidFill>
                  <a:schemeClr val="dk2"/>
                </a:solidFill>
                <a:latin typeface="Times New Roman"/>
                <a:ea typeface="Times New Roman"/>
                <a:cs typeface="Times New Roman"/>
                <a:sym typeface="Times New Roman"/>
              </a:rPr>
              <a:t>lag_1_week</a:t>
            </a:r>
            <a:endParaRPr sz="1600">
              <a:solidFill>
                <a:schemeClr val="dk2"/>
              </a:solidFill>
              <a:latin typeface="Times New Roman"/>
              <a:ea typeface="Times New Roman"/>
              <a:cs typeface="Times New Roman"/>
              <a:sym typeface="Times New Roman"/>
            </a:endParaRPr>
          </a:p>
          <a:p>
            <a:pPr marL="457200" lvl="0" indent="-330200" algn="l" rtl="0">
              <a:spcBef>
                <a:spcPts val="1000"/>
              </a:spcBef>
              <a:spcAft>
                <a:spcPts val="0"/>
              </a:spcAft>
              <a:buClr>
                <a:schemeClr val="dk2"/>
              </a:buClr>
              <a:buSzPts val="1600"/>
              <a:buFont typeface="Times New Roman"/>
              <a:buAutoNum type="arabicPeriod"/>
            </a:pPr>
            <a:r>
              <a:rPr lang="pt-PT" sz="1600">
                <a:solidFill>
                  <a:schemeClr val="dk2"/>
                </a:solidFill>
                <a:latin typeface="Times New Roman"/>
                <a:ea typeface="Times New Roman"/>
                <a:cs typeface="Times New Roman"/>
                <a:sym typeface="Times New Roman"/>
              </a:rPr>
              <a:t>checkins_7window_mean</a:t>
            </a:r>
            <a:endParaRPr sz="1600">
              <a:solidFill>
                <a:schemeClr val="dk2"/>
              </a:solidFill>
              <a:latin typeface="Times New Roman"/>
              <a:ea typeface="Times New Roman"/>
              <a:cs typeface="Times New Roman"/>
              <a:sym typeface="Times New Roman"/>
            </a:endParaRPr>
          </a:p>
          <a:p>
            <a:pPr marL="457200" lvl="0" indent="-330200" algn="l" rtl="0">
              <a:spcBef>
                <a:spcPts val="1000"/>
              </a:spcBef>
              <a:spcAft>
                <a:spcPts val="0"/>
              </a:spcAft>
              <a:buClr>
                <a:schemeClr val="dk2"/>
              </a:buClr>
              <a:buSzPts val="1600"/>
              <a:buFont typeface="Times New Roman"/>
              <a:buAutoNum type="arabicPeriod"/>
            </a:pPr>
            <a:r>
              <a:rPr lang="pt-PT" sz="1600">
                <a:solidFill>
                  <a:schemeClr val="dk2"/>
                </a:solidFill>
                <a:latin typeface="Times New Roman"/>
                <a:ea typeface="Times New Roman"/>
                <a:cs typeface="Times New Roman"/>
                <a:sym typeface="Times New Roman"/>
              </a:rPr>
              <a:t> lag_1_year</a:t>
            </a:r>
            <a:endParaRPr sz="1600">
              <a:solidFill>
                <a:schemeClr val="dk2"/>
              </a:solidFill>
              <a:latin typeface="Times New Roman"/>
              <a:ea typeface="Times New Roman"/>
              <a:cs typeface="Times New Roman"/>
              <a:sym typeface="Times New Roman"/>
            </a:endParaRPr>
          </a:p>
          <a:p>
            <a:pPr marL="457200" lvl="0" indent="-330200" algn="l" rtl="0">
              <a:spcBef>
                <a:spcPts val="1000"/>
              </a:spcBef>
              <a:spcAft>
                <a:spcPts val="0"/>
              </a:spcAft>
              <a:buClr>
                <a:schemeClr val="dk2"/>
              </a:buClr>
              <a:buSzPts val="1600"/>
              <a:buFont typeface="Times New Roman"/>
              <a:buAutoNum type="arabicPeriod"/>
            </a:pPr>
            <a:r>
              <a:rPr lang="pt-PT" sz="1600">
                <a:solidFill>
                  <a:schemeClr val="dk2"/>
                </a:solidFill>
                <a:latin typeface="Times New Roman"/>
                <a:ea typeface="Times New Roman"/>
                <a:cs typeface="Times New Roman"/>
                <a:sym typeface="Times New Roman"/>
              </a:rPr>
              <a:t> checkins_30window_slope</a:t>
            </a:r>
            <a:endParaRPr sz="1600">
              <a:solidFill>
                <a:schemeClr val="dk2"/>
              </a:solidFill>
              <a:latin typeface="Times New Roman"/>
              <a:ea typeface="Times New Roman"/>
              <a:cs typeface="Times New Roman"/>
              <a:sym typeface="Times New Roman"/>
            </a:endParaRPr>
          </a:p>
          <a:p>
            <a:pPr marL="457200" lvl="0" indent="-330200" algn="l" rtl="0">
              <a:spcBef>
                <a:spcPts val="1000"/>
              </a:spcBef>
              <a:spcAft>
                <a:spcPts val="0"/>
              </a:spcAft>
              <a:buClr>
                <a:schemeClr val="dk2"/>
              </a:buClr>
              <a:buSzPts val="1600"/>
              <a:buFont typeface="Times New Roman"/>
              <a:buAutoNum type="arabicPeriod"/>
            </a:pPr>
            <a:r>
              <a:rPr lang="pt-PT" sz="1600">
                <a:solidFill>
                  <a:schemeClr val="dk2"/>
                </a:solidFill>
                <a:latin typeface="Times New Roman"/>
                <a:ea typeface="Times New Roman"/>
                <a:cs typeface="Times New Roman"/>
                <a:sym typeface="Times New Roman"/>
              </a:rPr>
              <a:t> checkins_cumsum,</a:t>
            </a:r>
            <a:endParaRPr sz="1600">
              <a:solidFill>
                <a:schemeClr val="dk2"/>
              </a:solidFill>
              <a:latin typeface="Times New Roman"/>
              <a:ea typeface="Times New Roman"/>
              <a:cs typeface="Times New Roman"/>
              <a:sym typeface="Times New Roman"/>
            </a:endParaRPr>
          </a:p>
          <a:p>
            <a:pPr marL="457200" lvl="0" indent="-330200" algn="l" rtl="0">
              <a:spcBef>
                <a:spcPts val="1000"/>
              </a:spcBef>
              <a:spcAft>
                <a:spcPts val="0"/>
              </a:spcAft>
              <a:buClr>
                <a:schemeClr val="dk2"/>
              </a:buClr>
              <a:buSzPts val="1600"/>
              <a:buFont typeface="Times New Roman"/>
              <a:buAutoNum type="arabicPeriod"/>
            </a:pPr>
            <a:r>
              <a:rPr lang="pt-PT" sz="1600">
                <a:solidFill>
                  <a:schemeClr val="dk2"/>
                </a:solidFill>
                <a:latin typeface="Times New Roman"/>
                <a:ea typeface="Times New Roman"/>
                <a:cs typeface="Times New Roman"/>
                <a:sym typeface="Times New Roman"/>
              </a:rPr>
              <a:t> economy_gdp</a:t>
            </a:r>
            <a:endParaRPr sz="1600">
              <a:solidFill>
                <a:schemeClr val="dk2"/>
              </a:solidFill>
              <a:latin typeface="Times New Roman"/>
              <a:ea typeface="Times New Roman"/>
              <a:cs typeface="Times New Roman"/>
              <a:sym typeface="Times New Roman"/>
            </a:endParaRPr>
          </a:p>
          <a:p>
            <a:pPr marL="457200" lvl="0" indent="-330200" algn="l" rtl="0">
              <a:spcBef>
                <a:spcPts val="1000"/>
              </a:spcBef>
              <a:spcAft>
                <a:spcPts val="0"/>
              </a:spcAft>
              <a:buClr>
                <a:schemeClr val="dk2"/>
              </a:buClr>
              <a:buSzPts val="1600"/>
              <a:buFont typeface="Times New Roman"/>
              <a:buAutoNum type="arabicPeriod"/>
            </a:pPr>
            <a:r>
              <a:rPr lang="pt-PT" sz="1600">
                <a:solidFill>
                  <a:schemeClr val="dk2"/>
                </a:solidFill>
                <a:latin typeface="Times New Roman"/>
                <a:ea typeface="Times New Roman"/>
                <a:cs typeface="Times New Roman"/>
                <a:sym typeface="Times New Roman"/>
              </a:rPr>
              <a:t> is_covid_period</a:t>
            </a:r>
            <a:endParaRPr sz="1600">
              <a:solidFill>
                <a:schemeClr val="dk2"/>
              </a:solidFill>
              <a:latin typeface="Times New Roman"/>
              <a:ea typeface="Times New Roman"/>
              <a:cs typeface="Times New Roman"/>
              <a:sym typeface="Times New Roman"/>
            </a:endParaRPr>
          </a:p>
          <a:p>
            <a:pPr marL="457200" lvl="0" indent="-330200" algn="l" rtl="0">
              <a:spcBef>
                <a:spcPts val="1000"/>
              </a:spcBef>
              <a:spcAft>
                <a:spcPts val="1000"/>
              </a:spcAft>
              <a:buClr>
                <a:schemeClr val="dk2"/>
              </a:buClr>
              <a:buSzPts val="1600"/>
              <a:buFont typeface="Times New Roman"/>
              <a:buAutoNum type="arabicPeriod"/>
            </a:pPr>
            <a:r>
              <a:rPr lang="pt-PT" sz="1600">
                <a:solidFill>
                  <a:schemeClr val="dk2"/>
                </a:solidFill>
                <a:latin typeface="Times New Roman"/>
                <a:ea typeface="Times New Roman"/>
                <a:cs typeface="Times New Roman"/>
                <a:sym typeface="Times New Roman"/>
              </a:rPr>
              <a:t> year</a:t>
            </a:r>
            <a:endParaRPr sz="1600">
              <a:solidFill>
                <a:schemeClr val="dk2"/>
              </a:solidFill>
              <a:latin typeface="Times New Roman"/>
              <a:ea typeface="Times New Roman"/>
              <a:cs typeface="Times New Roman"/>
              <a:sym typeface="Times New Roman"/>
            </a:endParaRPr>
          </a:p>
        </p:txBody>
      </p:sp>
      <p:sp>
        <p:nvSpPr>
          <p:cNvPr id="728" name="Google Shape;728;p7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24</a:t>
            </a:fld>
            <a:endParaRPr/>
          </a:p>
        </p:txBody>
      </p:sp>
      <p:sp>
        <p:nvSpPr>
          <p:cNvPr id="729" name="Google Shape;729;p75"/>
          <p:cNvSpPr txBox="1"/>
          <p:nvPr/>
        </p:nvSpPr>
        <p:spPr>
          <a:xfrm>
            <a:off x="5671200" y="194350"/>
            <a:ext cx="3161100" cy="63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1100">
                <a:solidFill>
                  <a:schemeClr val="dk2"/>
                </a:solidFill>
                <a:latin typeface="Playfair Display"/>
                <a:ea typeface="Playfair Display"/>
                <a:cs typeface="Playfair Display"/>
                <a:sym typeface="Playfair Display"/>
              </a:rPr>
              <a:t>In general, variables related to weeks, years, economy and covid were the most important ones to contribute on the predictions of the models.</a:t>
            </a:r>
            <a:endParaRPr sz="1100">
              <a:solidFill>
                <a:schemeClr val="dk2"/>
              </a:solidFill>
              <a:latin typeface="Playfair Display"/>
              <a:ea typeface="Playfair Display"/>
              <a:cs typeface="Playfair Display"/>
              <a:sym typeface="Playfair Display"/>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3"/>
        <p:cNvGrpSpPr/>
        <p:nvPr/>
      </p:nvGrpSpPr>
      <p:grpSpPr>
        <a:xfrm>
          <a:off x="0" y="0"/>
          <a:ext cx="0" cy="0"/>
          <a:chOff x="0" y="0"/>
          <a:chExt cx="0" cy="0"/>
        </a:xfrm>
      </p:grpSpPr>
      <p:sp>
        <p:nvSpPr>
          <p:cNvPr id="734" name="Google Shape;734;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pt-PT" b="1">
                <a:latin typeface="Times New Roman"/>
                <a:ea typeface="Times New Roman"/>
                <a:cs typeface="Times New Roman"/>
                <a:sym typeface="Times New Roman"/>
              </a:rPr>
              <a:t>Baseline Model</a:t>
            </a:r>
            <a:endParaRPr b="1">
              <a:latin typeface="Times New Roman"/>
              <a:ea typeface="Times New Roman"/>
              <a:cs typeface="Times New Roman"/>
              <a:sym typeface="Times New Roman"/>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None/>
            </a:pPr>
            <a:endParaRPr/>
          </a:p>
        </p:txBody>
      </p:sp>
      <p:pic>
        <p:nvPicPr>
          <p:cNvPr id="735" name="Google Shape;735;p76"/>
          <p:cNvPicPr preferRelativeResize="0"/>
          <p:nvPr/>
        </p:nvPicPr>
        <p:blipFill>
          <a:blip r:embed="rId3">
            <a:alphaModFix/>
          </a:blip>
          <a:stretch>
            <a:fillRect/>
          </a:stretch>
        </p:blipFill>
        <p:spPr>
          <a:xfrm>
            <a:off x="357201" y="1017725"/>
            <a:ext cx="7166091" cy="3773350"/>
          </a:xfrm>
          <a:prstGeom prst="rect">
            <a:avLst/>
          </a:prstGeom>
          <a:noFill/>
          <a:ln>
            <a:noFill/>
          </a:ln>
        </p:spPr>
      </p:pic>
      <p:sp>
        <p:nvSpPr>
          <p:cNvPr id="736" name="Google Shape;736;p76"/>
          <p:cNvSpPr txBox="1"/>
          <p:nvPr/>
        </p:nvSpPr>
        <p:spPr>
          <a:xfrm>
            <a:off x="6160500" y="2073025"/>
            <a:ext cx="2671800" cy="40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pt-PT" u="sng">
                <a:solidFill>
                  <a:schemeClr val="dk2"/>
                </a:solidFill>
                <a:latin typeface="Times New Roman"/>
                <a:ea typeface="Times New Roman"/>
                <a:cs typeface="Times New Roman"/>
                <a:sym typeface="Times New Roman"/>
              </a:rPr>
              <a:t>Naive</a:t>
            </a:r>
            <a:r>
              <a:rPr lang="pt-PT">
                <a:solidFill>
                  <a:schemeClr val="dk2"/>
                </a:solidFill>
                <a:latin typeface="Times New Roman"/>
                <a:ea typeface="Times New Roman"/>
                <a:cs typeface="Times New Roman"/>
                <a:sym typeface="Times New Roman"/>
              </a:rPr>
              <a:t>: Propagate the last value</a:t>
            </a:r>
            <a:endParaRPr sz="1000">
              <a:latin typeface="Times New Roman"/>
              <a:ea typeface="Times New Roman"/>
              <a:cs typeface="Times New Roman"/>
              <a:sym typeface="Times New Roman"/>
            </a:endParaRPr>
          </a:p>
        </p:txBody>
      </p:sp>
      <p:cxnSp>
        <p:nvCxnSpPr>
          <p:cNvPr id="737" name="Google Shape;737;p76"/>
          <p:cNvCxnSpPr/>
          <p:nvPr/>
        </p:nvCxnSpPr>
        <p:spPr>
          <a:xfrm rot="10800000" flipH="1">
            <a:off x="6944375" y="2571700"/>
            <a:ext cx="723600" cy="576600"/>
          </a:xfrm>
          <a:prstGeom prst="straightConnector1">
            <a:avLst/>
          </a:prstGeom>
          <a:noFill/>
          <a:ln w="28575" cap="flat" cmpd="sng">
            <a:solidFill>
              <a:srgbClr val="FF0000"/>
            </a:solidFill>
            <a:prstDash val="solid"/>
            <a:round/>
            <a:headEnd type="none" w="med" len="med"/>
            <a:tailEnd type="triangle" w="med" len="med"/>
          </a:ln>
        </p:spPr>
      </p:cxnSp>
      <p:sp>
        <p:nvSpPr>
          <p:cNvPr id="738" name="Google Shape;738;p7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25</a:t>
            </a:fld>
            <a:endParaRPr/>
          </a:p>
        </p:txBody>
      </p:sp>
      <p:sp>
        <p:nvSpPr>
          <p:cNvPr id="739" name="Google Shape;739;p76"/>
          <p:cNvSpPr txBox="1"/>
          <p:nvPr/>
        </p:nvSpPr>
        <p:spPr>
          <a:xfrm>
            <a:off x="4330700" y="128975"/>
            <a:ext cx="4716000" cy="12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1100">
                <a:solidFill>
                  <a:schemeClr val="dk2"/>
                </a:solidFill>
                <a:latin typeface="Playfair Display"/>
                <a:ea typeface="Playfair Display"/>
                <a:cs typeface="Playfair Display"/>
                <a:sym typeface="Playfair Display"/>
              </a:rPr>
              <a:t>The baseline for our case was vastly fair to be the last value propagation, due to the huge fall observed during covid pandemic period. We could select the historial mean, however, it would not be a good baseline, since this time series has a level around 65 check ins.</a:t>
            </a:r>
            <a:endParaRPr sz="1100">
              <a:solidFill>
                <a:schemeClr val="dk2"/>
              </a:solidFill>
              <a:latin typeface="Playfair Display"/>
              <a:ea typeface="Playfair Display"/>
              <a:cs typeface="Playfair Display"/>
              <a:sym typeface="Playfair Display"/>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3"/>
        <p:cNvGrpSpPr/>
        <p:nvPr/>
      </p:nvGrpSpPr>
      <p:grpSpPr>
        <a:xfrm>
          <a:off x="0" y="0"/>
          <a:ext cx="0" cy="0"/>
          <a:chOff x="0" y="0"/>
          <a:chExt cx="0" cy="0"/>
        </a:xfrm>
      </p:grpSpPr>
      <p:sp>
        <p:nvSpPr>
          <p:cNvPr id="744" name="Google Shape;744;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pt-PT" b="1">
                <a:latin typeface="Times New Roman"/>
                <a:ea typeface="Times New Roman"/>
                <a:cs typeface="Times New Roman"/>
                <a:sym typeface="Times New Roman"/>
              </a:rPr>
              <a:t>Forecasts</a:t>
            </a:r>
            <a:r>
              <a:rPr lang="pt-PT">
                <a:latin typeface="Times New Roman"/>
                <a:ea typeface="Times New Roman"/>
                <a:cs typeface="Times New Roman"/>
                <a:sym typeface="Times New Roman"/>
              </a:rPr>
              <a:t> - Holdout </a:t>
            </a:r>
            <a:endParaRPr>
              <a:latin typeface="Times New Roman"/>
              <a:ea typeface="Times New Roman"/>
              <a:cs typeface="Times New Roman"/>
              <a:sym typeface="Times New Roman"/>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None/>
            </a:pPr>
            <a:endParaRPr/>
          </a:p>
        </p:txBody>
      </p:sp>
      <p:pic>
        <p:nvPicPr>
          <p:cNvPr id="745" name="Google Shape;745;p77"/>
          <p:cNvPicPr preferRelativeResize="0"/>
          <p:nvPr/>
        </p:nvPicPr>
        <p:blipFill>
          <a:blip r:embed="rId3">
            <a:alphaModFix/>
          </a:blip>
          <a:stretch>
            <a:fillRect/>
          </a:stretch>
        </p:blipFill>
        <p:spPr>
          <a:xfrm>
            <a:off x="311700" y="1092375"/>
            <a:ext cx="7256573" cy="3820975"/>
          </a:xfrm>
          <a:prstGeom prst="rect">
            <a:avLst/>
          </a:prstGeom>
          <a:noFill/>
          <a:ln>
            <a:noFill/>
          </a:ln>
        </p:spPr>
      </p:pic>
      <p:sp>
        <p:nvSpPr>
          <p:cNvPr id="746" name="Google Shape;746;p7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0"/>
        <p:cNvGrpSpPr/>
        <p:nvPr/>
      </p:nvGrpSpPr>
      <p:grpSpPr>
        <a:xfrm>
          <a:off x="0" y="0"/>
          <a:ext cx="0" cy="0"/>
          <a:chOff x="0" y="0"/>
          <a:chExt cx="0" cy="0"/>
        </a:xfrm>
      </p:grpSpPr>
      <p:sp>
        <p:nvSpPr>
          <p:cNvPr id="751" name="Google Shape;751;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pt-PT" b="1">
                <a:latin typeface="Times New Roman"/>
                <a:ea typeface="Times New Roman"/>
                <a:cs typeface="Times New Roman"/>
                <a:sym typeface="Times New Roman"/>
              </a:rPr>
              <a:t>Forecasts </a:t>
            </a:r>
            <a:r>
              <a:rPr lang="pt-PT">
                <a:latin typeface="Times New Roman"/>
                <a:ea typeface="Times New Roman"/>
                <a:cs typeface="Times New Roman"/>
                <a:sym typeface="Times New Roman"/>
              </a:rPr>
              <a:t>- Holdout</a:t>
            </a:r>
            <a:endParaRPr>
              <a:latin typeface="Times New Roman"/>
              <a:ea typeface="Times New Roman"/>
              <a:cs typeface="Times New Roman"/>
              <a:sym typeface="Times New Roman"/>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None/>
            </a:pPr>
            <a:endParaRPr/>
          </a:p>
        </p:txBody>
      </p:sp>
      <p:pic>
        <p:nvPicPr>
          <p:cNvPr id="752" name="Google Shape;752;p78"/>
          <p:cNvPicPr preferRelativeResize="0"/>
          <p:nvPr/>
        </p:nvPicPr>
        <p:blipFill>
          <a:blip r:embed="rId3">
            <a:alphaModFix/>
          </a:blip>
          <a:stretch>
            <a:fillRect/>
          </a:stretch>
        </p:blipFill>
        <p:spPr>
          <a:xfrm>
            <a:off x="311700" y="1144225"/>
            <a:ext cx="7256573" cy="3820975"/>
          </a:xfrm>
          <a:prstGeom prst="rect">
            <a:avLst/>
          </a:prstGeom>
          <a:noFill/>
          <a:ln>
            <a:noFill/>
          </a:ln>
        </p:spPr>
      </p:pic>
      <p:sp>
        <p:nvSpPr>
          <p:cNvPr id="753" name="Google Shape;753;p7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7"/>
        <p:cNvGrpSpPr/>
        <p:nvPr/>
      </p:nvGrpSpPr>
      <p:grpSpPr>
        <a:xfrm>
          <a:off x="0" y="0"/>
          <a:ext cx="0" cy="0"/>
          <a:chOff x="0" y="0"/>
          <a:chExt cx="0" cy="0"/>
        </a:xfrm>
      </p:grpSpPr>
      <p:sp>
        <p:nvSpPr>
          <p:cNvPr id="758" name="Google Shape;758;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pt-PT" b="1">
                <a:latin typeface="Times New Roman"/>
                <a:ea typeface="Times New Roman"/>
                <a:cs typeface="Times New Roman"/>
                <a:sym typeface="Times New Roman"/>
              </a:rPr>
              <a:t>Forecasts</a:t>
            </a:r>
            <a:r>
              <a:rPr lang="pt-PT">
                <a:latin typeface="Times New Roman"/>
                <a:ea typeface="Times New Roman"/>
                <a:cs typeface="Times New Roman"/>
                <a:sym typeface="Times New Roman"/>
              </a:rPr>
              <a:t> - Holdout</a:t>
            </a:r>
            <a:endParaRPr>
              <a:latin typeface="Times New Roman"/>
              <a:ea typeface="Times New Roman"/>
              <a:cs typeface="Times New Roman"/>
              <a:sym typeface="Times New Roman"/>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None/>
            </a:pPr>
            <a:endParaRPr/>
          </a:p>
        </p:txBody>
      </p:sp>
      <p:pic>
        <p:nvPicPr>
          <p:cNvPr id="759" name="Google Shape;759;p79"/>
          <p:cNvPicPr preferRelativeResize="0"/>
          <p:nvPr/>
        </p:nvPicPr>
        <p:blipFill>
          <a:blip r:embed="rId3">
            <a:alphaModFix/>
          </a:blip>
          <a:stretch>
            <a:fillRect/>
          </a:stretch>
        </p:blipFill>
        <p:spPr>
          <a:xfrm>
            <a:off x="311700" y="1170125"/>
            <a:ext cx="7256573" cy="3820975"/>
          </a:xfrm>
          <a:prstGeom prst="rect">
            <a:avLst/>
          </a:prstGeom>
          <a:noFill/>
          <a:ln>
            <a:noFill/>
          </a:ln>
        </p:spPr>
      </p:pic>
      <p:sp>
        <p:nvSpPr>
          <p:cNvPr id="760" name="Google Shape;760;p7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28</a:t>
            </a:fld>
            <a:endParaRPr/>
          </a:p>
        </p:txBody>
      </p:sp>
      <p:sp>
        <p:nvSpPr>
          <p:cNvPr id="761" name="Google Shape;761;p79"/>
          <p:cNvSpPr txBox="1"/>
          <p:nvPr/>
        </p:nvSpPr>
        <p:spPr>
          <a:xfrm>
            <a:off x="4107025" y="310950"/>
            <a:ext cx="4832400" cy="8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1100">
                <a:solidFill>
                  <a:schemeClr val="dk2"/>
                </a:solidFill>
                <a:latin typeface="Playfair Display"/>
                <a:ea typeface="Playfair Display"/>
                <a:cs typeface="Playfair Display"/>
                <a:sym typeface="Playfair Display"/>
              </a:rPr>
              <a:t>Note that a simple linear regression performed as well as xgboost and random forest models, which are more robust ones. It occurs due to strong correlation seen with “lag_1_week” feature.</a:t>
            </a:r>
            <a:endParaRPr sz="1100">
              <a:solidFill>
                <a:schemeClr val="dk2"/>
              </a:solidFill>
              <a:latin typeface="Playfair Display"/>
              <a:ea typeface="Playfair Display"/>
              <a:cs typeface="Playfair Display"/>
              <a:sym typeface="Playfair Display"/>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5"/>
        <p:cNvGrpSpPr/>
        <p:nvPr/>
      </p:nvGrpSpPr>
      <p:grpSpPr>
        <a:xfrm>
          <a:off x="0" y="0"/>
          <a:ext cx="0" cy="0"/>
          <a:chOff x="0" y="0"/>
          <a:chExt cx="0" cy="0"/>
        </a:xfrm>
      </p:grpSpPr>
      <p:sp>
        <p:nvSpPr>
          <p:cNvPr id="766" name="Google Shape;766;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pt-PT" b="1">
                <a:latin typeface="Times New Roman"/>
                <a:ea typeface="Times New Roman"/>
                <a:cs typeface="Times New Roman"/>
                <a:sym typeface="Times New Roman"/>
              </a:rPr>
              <a:t>Evaluation</a:t>
            </a:r>
            <a:endParaRPr b="1">
              <a:latin typeface="Times New Roman"/>
              <a:ea typeface="Times New Roman"/>
              <a:cs typeface="Times New Roman"/>
              <a:sym typeface="Times New Roman"/>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None/>
            </a:pPr>
            <a:endParaRPr/>
          </a:p>
        </p:txBody>
      </p:sp>
      <p:pic>
        <p:nvPicPr>
          <p:cNvPr id="767" name="Google Shape;767;p80"/>
          <p:cNvPicPr preferRelativeResize="0"/>
          <p:nvPr/>
        </p:nvPicPr>
        <p:blipFill>
          <a:blip r:embed="rId3">
            <a:alphaModFix/>
          </a:blip>
          <a:stretch>
            <a:fillRect/>
          </a:stretch>
        </p:blipFill>
        <p:spPr>
          <a:xfrm>
            <a:off x="311700" y="1170125"/>
            <a:ext cx="8042184" cy="3820976"/>
          </a:xfrm>
          <a:prstGeom prst="rect">
            <a:avLst/>
          </a:prstGeom>
          <a:noFill/>
          <a:ln>
            <a:noFill/>
          </a:ln>
        </p:spPr>
      </p:pic>
      <p:sp>
        <p:nvSpPr>
          <p:cNvPr id="768" name="Google Shape;768;p8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29</a:t>
            </a:fld>
            <a:endParaRPr/>
          </a:p>
        </p:txBody>
      </p:sp>
      <p:sp>
        <p:nvSpPr>
          <p:cNvPr id="769" name="Google Shape;769;p80"/>
          <p:cNvSpPr txBox="1"/>
          <p:nvPr/>
        </p:nvSpPr>
        <p:spPr>
          <a:xfrm>
            <a:off x="4132950" y="142500"/>
            <a:ext cx="4793700" cy="94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1100">
                <a:solidFill>
                  <a:schemeClr val="dk2"/>
                </a:solidFill>
                <a:latin typeface="Playfair Display"/>
                <a:ea typeface="Playfair Display"/>
                <a:cs typeface="Playfair Display"/>
                <a:sym typeface="Playfair Display"/>
              </a:rPr>
              <a:t>In general, all regression models outperformed the baseline model by around the half error. The best one in terms of RMSE was the XGBoost algorithm. The choice by RMSE in that case is because we have many spikes in our time series, so we would like to reduce the impact of outliers in our predictions.</a:t>
            </a:r>
            <a:endParaRPr sz="1100">
              <a:solidFill>
                <a:schemeClr val="dk2"/>
              </a:solidFill>
              <a:latin typeface="Playfair Display"/>
              <a:ea typeface="Playfair Display"/>
              <a:cs typeface="Playfair Display"/>
              <a:sym typeface="Playfair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5"/>
        <p:cNvGrpSpPr/>
        <p:nvPr/>
      </p:nvGrpSpPr>
      <p:grpSpPr>
        <a:xfrm>
          <a:off x="0" y="0"/>
          <a:ext cx="0" cy="0"/>
          <a:chOff x="0" y="0"/>
          <a:chExt cx="0" cy="0"/>
        </a:xfrm>
      </p:grpSpPr>
      <p:sp>
        <p:nvSpPr>
          <p:cNvPr id="136" name="Google Shape;136;p21"/>
          <p:cNvSpPr txBox="1">
            <a:spLocks noGrp="1"/>
          </p:cNvSpPr>
          <p:nvPr>
            <p:ph type="title"/>
          </p:nvPr>
        </p:nvSpPr>
        <p:spPr>
          <a:xfrm>
            <a:off x="311700" y="2116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PT" sz="2400" b="1">
                <a:latin typeface="Times New Roman"/>
                <a:ea typeface="Times New Roman"/>
                <a:cs typeface="Times New Roman"/>
                <a:sym typeface="Times New Roman"/>
              </a:rPr>
              <a:t>Data Exploration |</a:t>
            </a:r>
            <a:r>
              <a:rPr lang="pt-PT" sz="2400">
                <a:latin typeface="Times New Roman"/>
                <a:ea typeface="Times New Roman"/>
                <a:cs typeface="Times New Roman"/>
                <a:sym typeface="Times New Roman"/>
              </a:rPr>
              <a:t> Business </a:t>
            </a:r>
            <a:endParaRPr sz="2400">
              <a:latin typeface="Times New Roman"/>
              <a:ea typeface="Times New Roman"/>
              <a:cs typeface="Times New Roman"/>
              <a:sym typeface="Times New Roman"/>
            </a:endParaRPr>
          </a:p>
          <a:p>
            <a:pPr marL="0" lvl="0" indent="0" algn="l" rtl="0">
              <a:spcBef>
                <a:spcPts val="0"/>
              </a:spcBef>
              <a:spcAft>
                <a:spcPts val="0"/>
              </a:spcAft>
              <a:buNone/>
            </a:pPr>
            <a:endParaRPr b="1">
              <a:latin typeface="Times New Roman"/>
              <a:ea typeface="Times New Roman"/>
              <a:cs typeface="Times New Roman"/>
              <a:sym typeface="Times New Roman"/>
            </a:endParaRPr>
          </a:p>
        </p:txBody>
      </p:sp>
      <p:sp>
        <p:nvSpPr>
          <p:cNvPr id="137" name="Google Shape;137;p2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3</a:t>
            </a:fld>
            <a:endParaRPr/>
          </a:p>
        </p:txBody>
      </p:sp>
      <p:pic>
        <p:nvPicPr>
          <p:cNvPr id="138" name="Google Shape;138;p21"/>
          <p:cNvPicPr preferRelativeResize="0"/>
          <p:nvPr/>
        </p:nvPicPr>
        <p:blipFill>
          <a:blip r:embed="rId3">
            <a:alphaModFix/>
          </a:blip>
          <a:stretch>
            <a:fillRect/>
          </a:stretch>
        </p:blipFill>
        <p:spPr>
          <a:xfrm>
            <a:off x="6132900" y="95250"/>
            <a:ext cx="2778677" cy="1587100"/>
          </a:xfrm>
          <a:prstGeom prst="rect">
            <a:avLst/>
          </a:prstGeom>
          <a:noFill/>
          <a:ln>
            <a:noFill/>
          </a:ln>
        </p:spPr>
      </p:pic>
      <p:pic>
        <p:nvPicPr>
          <p:cNvPr id="139" name="Google Shape;139;p21"/>
          <p:cNvPicPr preferRelativeResize="0"/>
          <p:nvPr/>
        </p:nvPicPr>
        <p:blipFill>
          <a:blip r:embed="rId4">
            <a:alphaModFix/>
          </a:blip>
          <a:stretch>
            <a:fillRect/>
          </a:stretch>
        </p:blipFill>
        <p:spPr>
          <a:xfrm>
            <a:off x="438027" y="2143121"/>
            <a:ext cx="4290426" cy="2244024"/>
          </a:xfrm>
          <a:prstGeom prst="rect">
            <a:avLst/>
          </a:prstGeom>
          <a:noFill/>
          <a:ln>
            <a:noFill/>
          </a:ln>
        </p:spPr>
      </p:pic>
      <p:pic>
        <p:nvPicPr>
          <p:cNvPr id="140" name="Google Shape;140;p21"/>
          <p:cNvPicPr preferRelativeResize="0"/>
          <p:nvPr/>
        </p:nvPicPr>
        <p:blipFill>
          <a:blip r:embed="rId5">
            <a:alphaModFix/>
          </a:blip>
          <a:stretch>
            <a:fillRect/>
          </a:stretch>
        </p:blipFill>
        <p:spPr>
          <a:xfrm>
            <a:off x="6132900" y="3333950"/>
            <a:ext cx="2778676" cy="1460650"/>
          </a:xfrm>
          <a:prstGeom prst="rect">
            <a:avLst/>
          </a:prstGeom>
          <a:noFill/>
          <a:ln>
            <a:noFill/>
          </a:ln>
        </p:spPr>
      </p:pic>
      <p:pic>
        <p:nvPicPr>
          <p:cNvPr id="141" name="Google Shape;141;p21"/>
          <p:cNvPicPr preferRelativeResize="0"/>
          <p:nvPr/>
        </p:nvPicPr>
        <p:blipFill>
          <a:blip r:embed="rId6">
            <a:alphaModFix/>
          </a:blip>
          <a:stretch>
            <a:fillRect/>
          </a:stretch>
        </p:blipFill>
        <p:spPr>
          <a:xfrm>
            <a:off x="6132900" y="1682350"/>
            <a:ext cx="2778674" cy="1646625"/>
          </a:xfrm>
          <a:prstGeom prst="rect">
            <a:avLst/>
          </a:prstGeom>
          <a:noFill/>
          <a:ln>
            <a:noFill/>
          </a:ln>
        </p:spPr>
      </p:pic>
      <p:sp>
        <p:nvSpPr>
          <p:cNvPr id="142" name="Google Shape;142;p21"/>
          <p:cNvSpPr txBox="1"/>
          <p:nvPr/>
        </p:nvSpPr>
        <p:spPr>
          <a:xfrm>
            <a:off x="359650" y="876775"/>
            <a:ext cx="56199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pt-PT">
                <a:solidFill>
                  <a:schemeClr val="dk2"/>
                </a:solidFill>
                <a:latin typeface="Times New Roman"/>
                <a:ea typeface="Times New Roman"/>
                <a:cs typeface="Times New Roman"/>
                <a:sym typeface="Times New Roman"/>
              </a:rPr>
              <a:t>To better understand the attributes of the restaurants, the average rating, number of business open per day of the week, number of business per city and business distribution was analysed.</a:t>
            </a:r>
            <a:endParaRPr sz="1600">
              <a:solidFill>
                <a:schemeClr val="dk2"/>
              </a:solidFill>
              <a:latin typeface="Playfair Display"/>
              <a:ea typeface="Playfair Display"/>
              <a:cs typeface="Playfair Display"/>
              <a:sym typeface="Playfair Display"/>
            </a:endParaRPr>
          </a:p>
        </p:txBody>
      </p:sp>
      <p:sp>
        <p:nvSpPr>
          <p:cNvPr id="143" name="Google Shape;143;p21"/>
          <p:cNvSpPr/>
          <p:nvPr/>
        </p:nvSpPr>
        <p:spPr>
          <a:xfrm>
            <a:off x="813837" y="2092205"/>
            <a:ext cx="317400" cy="2244024"/>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ayfair Display"/>
              <a:ea typeface="Playfair Display"/>
              <a:cs typeface="Playfair Display"/>
              <a:sym typeface="Playfair Display"/>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3"/>
        <p:cNvGrpSpPr/>
        <p:nvPr/>
      </p:nvGrpSpPr>
      <p:grpSpPr>
        <a:xfrm>
          <a:off x="0" y="0"/>
          <a:ext cx="0" cy="0"/>
          <a:chOff x="0" y="0"/>
          <a:chExt cx="0" cy="0"/>
        </a:xfrm>
      </p:grpSpPr>
      <p:sp>
        <p:nvSpPr>
          <p:cNvPr id="774" name="Google Shape;774;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pt-PT" b="1">
                <a:latin typeface="Times New Roman"/>
                <a:ea typeface="Times New Roman"/>
                <a:cs typeface="Times New Roman"/>
                <a:sym typeface="Times New Roman"/>
              </a:rPr>
              <a:t>Forecasts</a:t>
            </a:r>
            <a:r>
              <a:rPr lang="pt-PT">
                <a:latin typeface="Times New Roman"/>
                <a:ea typeface="Times New Roman"/>
                <a:cs typeface="Times New Roman"/>
                <a:sym typeface="Times New Roman"/>
              </a:rPr>
              <a:t> - Cross-validation</a:t>
            </a:r>
            <a:endParaRPr>
              <a:latin typeface="Times New Roman"/>
              <a:ea typeface="Times New Roman"/>
              <a:cs typeface="Times New Roman"/>
              <a:sym typeface="Times New Roman"/>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None/>
            </a:pPr>
            <a:endParaRPr/>
          </a:p>
        </p:txBody>
      </p:sp>
      <p:pic>
        <p:nvPicPr>
          <p:cNvPr id="775" name="Google Shape;775;p81"/>
          <p:cNvPicPr preferRelativeResize="0"/>
          <p:nvPr/>
        </p:nvPicPr>
        <p:blipFill rotWithShape="1">
          <a:blip r:embed="rId3">
            <a:alphaModFix/>
          </a:blip>
          <a:srcRect/>
          <a:stretch/>
        </p:blipFill>
        <p:spPr>
          <a:xfrm>
            <a:off x="385625" y="1170125"/>
            <a:ext cx="6943725" cy="3790950"/>
          </a:xfrm>
          <a:prstGeom prst="rect">
            <a:avLst/>
          </a:prstGeom>
          <a:noFill/>
          <a:ln>
            <a:noFill/>
          </a:ln>
        </p:spPr>
      </p:pic>
      <p:sp>
        <p:nvSpPr>
          <p:cNvPr id="776" name="Google Shape;776;p8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30</a:t>
            </a:fld>
            <a:endParaRPr/>
          </a:p>
        </p:txBody>
      </p:sp>
      <p:sp>
        <p:nvSpPr>
          <p:cNvPr id="777" name="Google Shape;777;p81"/>
          <p:cNvSpPr txBox="1"/>
          <p:nvPr/>
        </p:nvSpPr>
        <p:spPr>
          <a:xfrm>
            <a:off x="5286025" y="466425"/>
            <a:ext cx="3549900" cy="9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1100">
                <a:solidFill>
                  <a:schemeClr val="dk2"/>
                </a:solidFill>
                <a:latin typeface="Playfair Display"/>
                <a:ea typeface="Playfair Display"/>
                <a:cs typeface="Playfair Display"/>
                <a:sym typeface="Playfair Display"/>
              </a:rPr>
              <a:t>We also applied cross-validation as experience in our project, training a new model for each day of our horizon, and increasing by one unit our training set at each iteration.</a:t>
            </a:r>
            <a:endParaRPr sz="1100">
              <a:solidFill>
                <a:schemeClr val="dk2"/>
              </a:solidFill>
              <a:latin typeface="Playfair Display"/>
              <a:ea typeface="Playfair Display"/>
              <a:cs typeface="Playfair Display"/>
              <a:sym typeface="Playfair Display"/>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1"/>
        <p:cNvGrpSpPr/>
        <p:nvPr/>
      </p:nvGrpSpPr>
      <p:grpSpPr>
        <a:xfrm>
          <a:off x="0" y="0"/>
          <a:ext cx="0" cy="0"/>
          <a:chOff x="0" y="0"/>
          <a:chExt cx="0" cy="0"/>
        </a:xfrm>
      </p:grpSpPr>
      <p:sp>
        <p:nvSpPr>
          <p:cNvPr id="782" name="Google Shape;782;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pt-PT" b="1">
                <a:latin typeface="Times New Roman"/>
                <a:ea typeface="Times New Roman"/>
                <a:cs typeface="Times New Roman"/>
                <a:sym typeface="Times New Roman"/>
              </a:rPr>
              <a:t>Forecasts</a:t>
            </a:r>
            <a:r>
              <a:rPr lang="pt-PT">
                <a:latin typeface="Times New Roman"/>
                <a:ea typeface="Times New Roman"/>
                <a:cs typeface="Times New Roman"/>
                <a:sym typeface="Times New Roman"/>
              </a:rPr>
              <a:t> - Cross-validation</a:t>
            </a:r>
            <a:endParaRPr>
              <a:latin typeface="Times New Roman"/>
              <a:ea typeface="Times New Roman"/>
              <a:cs typeface="Times New Roman"/>
              <a:sym typeface="Times New Roman"/>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None/>
            </a:pPr>
            <a:endParaRPr/>
          </a:p>
        </p:txBody>
      </p:sp>
      <p:pic>
        <p:nvPicPr>
          <p:cNvPr id="783" name="Google Shape;783;p82"/>
          <p:cNvPicPr preferRelativeResize="0"/>
          <p:nvPr/>
        </p:nvPicPr>
        <p:blipFill>
          <a:blip r:embed="rId3">
            <a:alphaModFix/>
          </a:blip>
          <a:stretch>
            <a:fillRect/>
          </a:stretch>
        </p:blipFill>
        <p:spPr>
          <a:xfrm>
            <a:off x="311700" y="1183075"/>
            <a:ext cx="7592433" cy="3820975"/>
          </a:xfrm>
          <a:prstGeom prst="rect">
            <a:avLst/>
          </a:prstGeom>
          <a:noFill/>
          <a:ln>
            <a:noFill/>
          </a:ln>
        </p:spPr>
      </p:pic>
      <p:sp>
        <p:nvSpPr>
          <p:cNvPr id="784" name="Google Shape;784;p8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31</a:t>
            </a:fld>
            <a:endParaRPr/>
          </a:p>
        </p:txBody>
      </p:sp>
      <p:sp>
        <p:nvSpPr>
          <p:cNvPr id="785" name="Google Shape;785;p82"/>
          <p:cNvSpPr txBox="1"/>
          <p:nvPr/>
        </p:nvSpPr>
        <p:spPr>
          <a:xfrm>
            <a:off x="5496800" y="46025"/>
            <a:ext cx="3549900" cy="9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1100">
                <a:solidFill>
                  <a:schemeClr val="dk2"/>
                </a:solidFill>
                <a:latin typeface="Playfair Display"/>
                <a:ea typeface="Playfair Display"/>
                <a:cs typeface="Playfair Display"/>
                <a:sym typeface="Playfair Display"/>
              </a:rPr>
              <a:t>We can see a difference in our baseline, due to the difference in how we are predicting. Since the last value is being propagated, and every horizon day is a new model, the baseline is basically the test set shifted by one unit to the right. It seems a good predictions in terms of match of shapes, but in terms of errors it is not.</a:t>
            </a:r>
            <a:endParaRPr sz="1100">
              <a:solidFill>
                <a:schemeClr val="dk2"/>
              </a:solidFill>
              <a:latin typeface="Playfair Display"/>
              <a:ea typeface="Playfair Display"/>
              <a:cs typeface="Playfair Display"/>
              <a:sym typeface="Playfair Display"/>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9"/>
        <p:cNvGrpSpPr/>
        <p:nvPr/>
      </p:nvGrpSpPr>
      <p:grpSpPr>
        <a:xfrm>
          <a:off x="0" y="0"/>
          <a:ext cx="0" cy="0"/>
          <a:chOff x="0" y="0"/>
          <a:chExt cx="0" cy="0"/>
        </a:xfrm>
      </p:grpSpPr>
      <p:sp>
        <p:nvSpPr>
          <p:cNvPr id="790" name="Google Shape;790;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pt-PT" b="1">
                <a:latin typeface="Times New Roman"/>
                <a:ea typeface="Times New Roman"/>
                <a:cs typeface="Times New Roman"/>
                <a:sym typeface="Times New Roman"/>
              </a:rPr>
              <a:t>Forecasts</a:t>
            </a:r>
            <a:r>
              <a:rPr lang="pt-PT">
                <a:latin typeface="Times New Roman"/>
                <a:ea typeface="Times New Roman"/>
                <a:cs typeface="Times New Roman"/>
                <a:sym typeface="Times New Roman"/>
              </a:rPr>
              <a:t> - Cross-validation</a:t>
            </a:r>
            <a:endParaRPr>
              <a:latin typeface="Times New Roman"/>
              <a:ea typeface="Times New Roman"/>
              <a:cs typeface="Times New Roman"/>
              <a:sym typeface="Times New Roman"/>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None/>
            </a:pPr>
            <a:endParaRPr/>
          </a:p>
        </p:txBody>
      </p:sp>
      <p:pic>
        <p:nvPicPr>
          <p:cNvPr id="791" name="Google Shape;791;p83"/>
          <p:cNvPicPr preferRelativeResize="0"/>
          <p:nvPr/>
        </p:nvPicPr>
        <p:blipFill>
          <a:blip r:embed="rId3">
            <a:alphaModFix/>
          </a:blip>
          <a:stretch>
            <a:fillRect/>
          </a:stretch>
        </p:blipFill>
        <p:spPr>
          <a:xfrm>
            <a:off x="311700" y="1170125"/>
            <a:ext cx="7592433" cy="3820975"/>
          </a:xfrm>
          <a:prstGeom prst="rect">
            <a:avLst/>
          </a:prstGeom>
          <a:noFill/>
          <a:ln>
            <a:noFill/>
          </a:ln>
        </p:spPr>
      </p:pic>
      <p:pic>
        <p:nvPicPr>
          <p:cNvPr id="792" name="Google Shape;792;p83"/>
          <p:cNvPicPr preferRelativeResize="0"/>
          <p:nvPr/>
        </p:nvPicPr>
        <p:blipFill>
          <a:blip r:embed="rId4">
            <a:alphaModFix/>
          </a:blip>
          <a:stretch>
            <a:fillRect/>
          </a:stretch>
        </p:blipFill>
        <p:spPr>
          <a:xfrm>
            <a:off x="311700" y="1092375"/>
            <a:ext cx="7256573" cy="3820975"/>
          </a:xfrm>
          <a:prstGeom prst="rect">
            <a:avLst/>
          </a:prstGeom>
          <a:noFill/>
          <a:ln>
            <a:noFill/>
          </a:ln>
        </p:spPr>
      </p:pic>
      <p:sp>
        <p:nvSpPr>
          <p:cNvPr id="793" name="Google Shape;793;p8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7"/>
        <p:cNvGrpSpPr/>
        <p:nvPr/>
      </p:nvGrpSpPr>
      <p:grpSpPr>
        <a:xfrm>
          <a:off x="0" y="0"/>
          <a:ext cx="0" cy="0"/>
          <a:chOff x="0" y="0"/>
          <a:chExt cx="0" cy="0"/>
        </a:xfrm>
      </p:grpSpPr>
      <p:sp>
        <p:nvSpPr>
          <p:cNvPr id="798" name="Google Shape;798;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pt-PT" b="1">
                <a:latin typeface="Times New Roman"/>
                <a:ea typeface="Times New Roman"/>
                <a:cs typeface="Times New Roman"/>
                <a:sym typeface="Times New Roman"/>
              </a:rPr>
              <a:t>Forecasts</a:t>
            </a:r>
            <a:r>
              <a:rPr lang="pt-PT">
                <a:latin typeface="Times New Roman"/>
                <a:ea typeface="Times New Roman"/>
                <a:cs typeface="Times New Roman"/>
                <a:sym typeface="Times New Roman"/>
              </a:rPr>
              <a:t> - Cross-validation</a:t>
            </a:r>
            <a:endParaRPr>
              <a:latin typeface="Times New Roman"/>
              <a:ea typeface="Times New Roman"/>
              <a:cs typeface="Times New Roman"/>
              <a:sym typeface="Times New Roman"/>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None/>
            </a:pPr>
            <a:endParaRPr/>
          </a:p>
        </p:txBody>
      </p:sp>
      <p:pic>
        <p:nvPicPr>
          <p:cNvPr id="799" name="Google Shape;799;p84"/>
          <p:cNvPicPr preferRelativeResize="0"/>
          <p:nvPr/>
        </p:nvPicPr>
        <p:blipFill>
          <a:blip r:embed="rId3">
            <a:alphaModFix/>
          </a:blip>
          <a:stretch>
            <a:fillRect/>
          </a:stretch>
        </p:blipFill>
        <p:spPr>
          <a:xfrm>
            <a:off x="311700" y="1196050"/>
            <a:ext cx="7592433" cy="3820975"/>
          </a:xfrm>
          <a:prstGeom prst="rect">
            <a:avLst/>
          </a:prstGeom>
          <a:noFill/>
          <a:ln>
            <a:noFill/>
          </a:ln>
        </p:spPr>
      </p:pic>
      <p:sp>
        <p:nvSpPr>
          <p:cNvPr id="800" name="Google Shape;800;p8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4"/>
        <p:cNvGrpSpPr/>
        <p:nvPr/>
      </p:nvGrpSpPr>
      <p:grpSpPr>
        <a:xfrm>
          <a:off x="0" y="0"/>
          <a:ext cx="0" cy="0"/>
          <a:chOff x="0" y="0"/>
          <a:chExt cx="0" cy="0"/>
        </a:xfrm>
      </p:grpSpPr>
      <p:sp>
        <p:nvSpPr>
          <p:cNvPr id="805" name="Google Shape;805;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pt-PT" b="1">
                <a:latin typeface="Times New Roman"/>
                <a:ea typeface="Times New Roman"/>
                <a:cs typeface="Times New Roman"/>
                <a:sym typeface="Times New Roman"/>
              </a:rPr>
              <a:t>Forecasts</a:t>
            </a:r>
            <a:r>
              <a:rPr lang="pt-PT">
                <a:latin typeface="Times New Roman"/>
                <a:ea typeface="Times New Roman"/>
                <a:cs typeface="Times New Roman"/>
                <a:sym typeface="Times New Roman"/>
              </a:rPr>
              <a:t> - Cross-validation</a:t>
            </a:r>
            <a:endParaRPr>
              <a:latin typeface="Times New Roman"/>
              <a:ea typeface="Times New Roman"/>
              <a:cs typeface="Times New Roman"/>
              <a:sym typeface="Times New Roman"/>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None/>
            </a:pPr>
            <a:endParaRPr/>
          </a:p>
        </p:txBody>
      </p:sp>
      <p:pic>
        <p:nvPicPr>
          <p:cNvPr id="806" name="Google Shape;806;p85"/>
          <p:cNvPicPr preferRelativeResize="0"/>
          <p:nvPr/>
        </p:nvPicPr>
        <p:blipFill>
          <a:blip r:embed="rId3">
            <a:alphaModFix/>
          </a:blip>
          <a:stretch>
            <a:fillRect/>
          </a:stretch>
        </p:blipFill>
        <p:spPr>
          <a:xfrm>
            <a:off x="311700" y="1157175"/>
            <a:ext cx="7592433" cy="3820975"/>
          </a:xfrm>
          <a:prstGeom prst="rect">
            <a:avLst/>
          </a:prstGeom>
          <a:noFill/>
          <a:ln>
            <a:noFill/>
          </a:ln>
        </p:spPr>
      </p:pic>
      <p:sp>
        <p:nvSpPr>
          <p:cNvPr id="807" name="Google Shape;807;p8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1"/>
        <p:cNvGrpSpPr/>
        <p:nvPr/>
      </p:nvGrpSpPr>
      <p:grpSpPr>
        <a:xfrm>
          <a:off x="0" y="0"/>
          <a:ext cx="0" cy="0"/>
          <a:chOff x="0" y="0"/>
          <a:chExt cx="0" cy="0"/>
        </a:xfrm>
      </p:grpSpPr>
      <p:sp>
        <p:nvSpPr>
          <p:cNvPr id="812" name="Google Shape;812;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pt-PT" b="1">
                <a:latin typeface="Times New Roman"/>
                <a:ea typeface="Times New Roman"/>
                <a:cs typeface="Times New Roman"/>
                <a:sym typeface="Times New Roman"/>
              </a:rPr>
              <a:t>Forecasts</a:t>
            </a:r>
            <a:r>
              <a:rPr lang="pt-PT">
                <a:latin typeface="Times New Roman"/>
                <a:ea typeface="Times New Roman"/>
                <a:cs typeface="Times New Roman"/>
                <a:sym typeface="Times New Roman"/>
              </a:rPr>
              <a:t> - Cross-validation</a:t>
            </a:r>
            <a:endParaRPr>
              <a:latin typeface="Times New Roman"/>
              <a:ea typeface="Times New Roman"/>
              <a:cs typeface="Times New Roman"/>
              <a:sym typeface="Times New Roman"/>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None/>
            </a:pPr>
            <a:endParaRPr/>
          </a:p>
        </p:txBody>
      </p:sp>
      <p:pic>
        <p:nvPicPr>
          <p:cNvPr id="813" name="Google Shape;813;p86"/>
          <p:cNvPicPr preferRelativeResize="0"/>
          <p:nvPr/>
        </p:nvPicPr>
        <p:blipFill>
          <a:blip r:embed="rId3">
            <a:alphaModFix/>
          </a:blip>
          <a:stretch>
            <a:fillRect/>
          </a:stretch>
        </p:blipFill>
        <p:spPr>
          <a:xfrm>
            <a:off x="311700" y="1144225"/>
            <a:ext cx="7030343" cy="3820975"/>
          </a:xfrm>
          <a:prstGeom prst="rect">
            <a:avLst/>
          </a:prstGeom>
          <a:noFill/>
          <a:ln>
            <a:noFill/>
          </a:ln>
        </p:spPr>
      </p:pic>
      <p:sp>
        <p:nvSpPr>
          <p:cNvPr id="814" name="Google Shape;814;p8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35</a:t>
            </a:fld>
            <a:endParaRPr/>
          </a:p>
        </p:txBody>
      </p:sp>
      <p:sp>
        <p:nvSpPr>
          <p:cNvPr id="815" name="Google Shape;815;p86"/>
          <p:cNvSpPr txBox="1"/>
          <p:nvPr/>
        </p:nvSpPr>
        <p:spPr>
          <a:xfrm>
            <a:off x="7227405" y="435066"/>
            <a:ext cx="1830111" cy="16873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1100" dirty="0">
                <a:solidFill>
                  <a:schemeClr val="dk2"/>
                </a:solidFill>
                <a:latin typeface="Playfair Display"/>
                <a:ea typeface="Playfair Display"/>
                <a:cs typeface="Playfair Display"/>
                <a:sym typeface="Playfair Display"/>
              </a:rPr>
              <a:t>In </a:t>
            </a:r>
            <a:r>
              <a:rPr lang="pt-PT" sz="1100" dirty="0" err="1">
                <a:solidFill>
                  <a:schemeClr val="dk2"/>
                </a:solidFill>
                <a:latin typeface="Playfair Display"/>
                <a:ea typeface="Playfair Display"/>
                <a:cs typeface="Playfair Display"/>
                <a:sym typeface="Playfair Display"/>
              </a:rPr>
              <a:t>the</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end</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the</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evaluation</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analysis</a:t>
            </a:r>
            <a:r>
              <a:rPr lang="pt-PT" sz="1100" dirty="0">
                <a:solidFill>
                  <a:schemeClr val="dk2"/>
                </a:solidFill>
                <a:latin typeface="Playfair Display"/>
                <a:ea typeface="Playfair Display"/>
                <a:cs typeface="Playfair Display"/>
                <a:sym typeface="Playfair Display"/>
              </a:rPr>
              <a:t> for cross-</a:t>
            </a:r>
            <a:r>
              <a:rPr lang="pt-PT" sz="1100" dirty="0" err="1">
                <a:solidFill>
                  <a:schemeClr val="dk2"/>
                </a:solidFill>
                <a:latin typeface="Playfair Display"/>
                <a:ea typeface="Playfair Display"/>
                <a:cs typeface="Playfair Display"/>
                <a:sym typeface="Playfair Display"/>
              </a:rPr>
              <a:t>validation</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is</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slightly</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different</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because</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there</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is</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only</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one</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point</a:t>
            </a:r>
            <a:r>
              <a:rPr lang="pt-PT" sz="1100" dirty="0">
                <a:solidFill>
                  <a:schemeClr val="dk2"/>
                </a:solidFill>
                <a:latin typeface="Playfair Display"/>
                <a:ea typeface="Playfair Display"/>
                <a:cs typeface="Playfair Display"/>
                <a:sym typeface="Playfair Display"/>
              </a:rPr>
              <a:t> to </a:t>
            </a:r>
            <a:r>
              <a:rPr lang="pt-PT" sz="1100" dirty="0" err="1">
                <a:solidFill>
                  <a:schemeClr val="dk2"/>
                </a:solidFill>
                <a:latin typeface="Playfair Display"/>
                <a:ea typeface="Playfair Display"/>
                <a:cs typeface="Playfair Display"/>
                <a:sym typeface="Playfair Display"/>
              </a:rPr>
              <a:t>measure</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the</a:t>
            </a:r>
            <a:r>
              <a:rPr lang="pt-PT" sz="1100" dirty="0">
                <a:solidFill>
                  <a:schemeClr val="dk2"/>
                </a:solidFill>
                <a:latin typeface="Playfair Display"/>
                <a:ea typeface="Playfair Display"/>
                <a:cs typeface="Playfair Display"/>
                <a:sym typeface="Playfair Display"/>
              </a:rPr>
              <a:t> error for </a:t>
            </a:r>
            <a:r>
              <a:rPr lang="pt-PT" sz="1100" dirty="0" err="1">
                <a:solidFill>
                  <a:schemeClr val="dk2"/>
                </a:solidFill>
                <a:latin typeface="Playfair Display"/>
                <a:ea typeface="Playfair Display"/>
                <a:cs typeface="Playfair Display"/>
                <a:sym typeface="Playfair Display"/>
              </a:rPr>
              <a:t>each</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prediction</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Thus</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we</a:t>
            </a:r>
            <a:r>
              <a:rPr lang="pt-PT" sz="1100" dirty="0">
                <a:solidFill>
                  <a:schemeClr val="dk2"/>
                </a:solidFill>
                <a:latin typeface="Playfair Display"/>
                <a:ea typeface="Playfair Display"/>
                <a:cs typeface="Playfair Display"/>
                <a:sym typeface="Playfair Display"/>
              </a:rPr>
              <a:t> can </a:t>
            </a:r>
            <a:r>
              <a:rPr lang="pt-PT" sz="1100" dirty="0" err="1">
                <a:solidFill>
                  <a:schemeClr val="dk2"/>
                </a:solidFill>
                <a:latin typeface="Playfair Display"/>
                <a:ea typeface="Playfair Display"/>
                <a:cs typeface="Playfair Display"/>
                <a:sym typeface="Playfair Display"/>
              </a:rPr>
              <a:t>just</a:t>
            </a:r>
            <a:r>
              <a:rPr lang="pt-PT" sz="1100" dirty="0">
                <a:solidFill>
                  <a:schemeClr val="dk2"/>
                </a:solidFill>
                <a:latin typeface="Playfair Display"/>
                <a:ea typeface="Playfair Display"/>
                <a:cs typeface="Playfair Display"/>
                <a:sym typeface="Playfair Display"/>
              </a:rPr>
              <a:t> compare </a:t>
            </a:r>
            <a:r>
              <a:rPr lang="pt-PT" sz="1100" dirty="0" err="1">
                <a:solidFill>
                  <a:schemeClr val="dk2"/>
                </a:solidFill>
                <a:latin typeface="Playfair Display"/>
                <a:ea typeface="Playfair Display"/>
                <a:cs typeface="Playfair Display"/>
                <a:sym typeface="Playfair Display"/>
              </a:rPr>
              <a:t>the</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distribution</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of</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the</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errors</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of</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every</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prediction</a:t>
            </a:r>
            <a:r>
              <a:rPr lang="pt-PT" sz="1100" dirty="0">
                <a:solidFill>
                  <a:schemeClr val="dk2"/>
                </a:solidFill>
                <a:latin typeface="Playfair Display"/>
                <a:ea typeface="Playfair Display"/>
                <a:cs typeface="Playfair Display"/>
                <a:sym typeface="Playfair Display"/>
              </a:rPr>
              <a:t>. In </a:t>
            </a:r>
            <a:r>
              <a:rPr lang="pt-PT" sz="1100" dirty="0" err="1">
                <a:solidFill>
                  <a:schemeClr val="dk2"/>
                </a:solidFill>
                <a:latin typeface="Playfair Display"/>
                <a:ea typeface="Playfair Display"/>
                <a:cs typeface="Playfair Display"/>
                <a:sym typeface="Playfair Display"/>
              </a:rPr>
              <a:t>our</a:t>
            </a:r>
            <a:r>
              <a:rPr lang="pt-PT" sz="1100" dirty="0">
                <a:solidFill>
                  <a:schemeClr val="dk2"/>
                </a:solidFill>
                <a:latin typeface="Playfair Display"/>
                <a:ea typeface="Playfair Display"/>
                <a:cs typeface="Playfair Display"/>
                <a:sym typeface="Playfair Display"/>
              </a:rPr>
              <a:t> case, </a:t>
            </a:r>
            <a:r>
              <a:rPr lang="pt-PT" sz="1100" dirty="0" err="1">
                <a:solidFill>
                  <a:schemeClr val="dk2"/>
                </a:solidFill>
                <a:latin typeface="Playfair Display"/>
                <a:ea typeface="Playfair Display"/>
                <a:cs typeface="Playfair Display"/>
                <a:sym typeface="Playfair Display"/>
              </a:rPr>
              <a:t>we</a:t>
            </a:r>
            <a:r>
              <a:rPr lang="pt-PT" sz="1100" dirty="0">
                <a:solidFill>
                  <a:schemeClr val="dk2"/>
                </a:solidFill>
                <a:latin typeface="Playfair Display"/>
                <a:ea typeface="Playfair Display"/>
                <a:cs typeface="Playfair Display"/>
                <a:sym typeface="Playfair Display"/>
              </a:rPr>
              <a:t> can </a:t>
            </a:r>
            <a:r>
              <a:rPr lang="pt-PT" sz="1100" dirty="0" err="1">
                <a:solidFill>
                  <a:schemeClr val="dk2"/>
                </a:solidFill>
                <a:latin typeface="Playfair Display"/>
                <a:ea typeface="Playfair Display"/>
                <a:cs typeface="Playfair Display"/>
                <a:sym typeface="Playfair Display"/>
              </a:rPr>
              <a:t>see</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that</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the</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regression</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models</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clearly</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outperformed</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again</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the</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baseline</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model</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We</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could</a:t>
            </a:r>
            <a:r>
              <a:rPr lang="pt-PT" sz="1100" dirty="0">
                <a:solidFill>
                  <a:schemeClr val="dk2"/>
                </a:solidFill>
                <a:latin typeface="Playfair Display"/>
                <a:ea typeface="Playfair Display"/>
                <a:cs typeface="Playfair Display"/>
                <a:sym typeface="Playfair Display"/>
              </a:rPr>
              <a:t> do </a:t>
            </a:r>
            <a:r>
              <a:rPr lang="pt-PT" sz="1100" dirty="0" err="1">
                <a:solidFill>
                  <a:schemeClr val="dk2"/>
                </a:solidFill>
                <a:latin typeface="Playfair Display"/>
                <a:ea typeface="Playfair Display"/>
                <a:cs typeface="Playfair Display"/>
                <a:sym typeface="Playfair Display"/>
              </a:rPr>
              <a:t>an</a:t>
            </a:r>
            <a:r>
              <a:rPr lang="pt-PT" sz="1100" dirty="0">
                <a:solidFill>
                  <a:schemeClr val="dk2"/>
                </a:solidFill>
                <a:latin typeface="Playfair Display"/>
                <a:ea typeface="Playfair Display"/>
                <a:cs typeface="Playfair Display"/>
                <a:sym typeface="Playfair Display"/>
              </a:rPr>
              <a:t> ANOVA </a:t>
            </a:r>
            <a:r>
              <a:rPr lang="pt-PT" sz="1100" dirty="0" err="1">
                <a:solidFill>
                  <a:schemeClr val="dk2"/>
                </a:solidFill>
                <a:latin typeface="Playfair Display"/>
                <a:ea typeface="Playfair Display"/>
                <a:cs typeface="Playfair Display"/>
                <a:sym typeface="Playfair Display"/>
              </a:rPr>
              <a:t>statistic</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test</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here</a:t>
            </a:r>
            <a:r>
              <a:rPr lang="pt-PT" sz="1100" dirty="0">
                <a:solidFill>
                  <a:schemeClr val="dk2"/>
                </a:solidFill>
                <a:latin typeface="Playfair Display"/>
                <a:ea typeface="Playfair Display"/>
                <a:cs typeface="Playfair Display"/>
                <a:sym typeface="Playfair Display"/>
              </a:rPr>
              <a:t> to </a:t>
            </a:r>
            <a:r>
              <a:rPr lang="pt-PT" sz="1100" dirty="0" err="1">
                <a:solidFill>
                  <a:schemeClr val="dk2"/>
                </a:solidFill>
                <a:latin typeface="Playfair Display"/>
                <a:ea typeface="Playfair Display"/>
                <a:cs typeface="Playfair Display"/>
                <a:sym typeface="Playfair Display"/>
              </a:rPr>
              <a:t>check</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the</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best</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model</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among</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them</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but</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it</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is</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not</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the</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purpose</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of</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the</a:t>
            </a:r>
            <a:r>
              <a:rPr lang="pt-PT" sz="1100" dirty="0">
                <a:solidFill>
                  <a:schemeClr val="dk2"/>
                </a:solidFill>
                <a:latin typeface="Playfair Display"/>
                <a:ea typeface="Playfair Display"/>
                <a:cs typeface="Playfair Display"/>
                <a:sym typeface="Playfair Display"/>
              </a:rPr>
              <a:t> </a:t>
            </a:r>
            <a:r>
              <a:rPr lang="pt-PT" sz="1100" dirty="0" err="1">
                <a:solidFill>
                  <a:schemeClr val="dk2"/>
                </a:solidFill>
                <a:latin typeface="Playfair Display"/>
                <a:ea typeface="Playfair Display"/>
                <a:cs typeface="Playfair Display"/>
                <a:sym typeface="Playfair Display"/>
              </a:rPr>
              <a:t>analysis</a:t>
            </a:r>
            <a:r>
              <a:rPr lang="pt-PT" sz="1100" dirty="0">
                <a:solidFill>
                  <a:schemeClr val="dk2"/>
                </a:solidFill>
                <a:latin typeface="Playfair Display"/>
                <a:ea typeface="Playfair Display"/>
                <a:cs typeface="Playfair Display"/>
                <a:sym typeface="Playfair Display"/>
              </a:rPr>
              <a:t>.</a:t>
            </a:r>
            <a:endParaRPr sz="1100" dirty="0">
              <a:solidFill>
                <a:schemeClr val="dk2"/>
              </a:solidFill>
              <a:latin typeface="Playfair Display"/>
              <a:ea typeface="Playfair Display"/>
              <a:cs typeface="Playfair Display"/>
              <a:sym typeface="Playfair Display"/>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9"/>
        <p:cNvGrpSpPr/>
        <p:nvPr/>
      </p:nvGrpSpPr>
      <p:grpSpPr>
        <a:xfrm>
          <a:off x="0" y="0"/>
          <a:ext cx="0" cy="0"/>
          <a:chOff x="0" y="0"/>
          <a:chExt cx="0" cy="0"/>
        </a:xfrm>
      </p:grpSpPr>
      <p:sp>
        <p:nvSpPr>
          <p:cNvPr id="820" name="Google Shape;820;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pt-PT" b="1">
                <a:latin typeface="Times New Roman"/>
                <a:ea typeface="Times New Roman"/>
                <a:cs typeface="Times New Roman"/>
                <a:sym typeface="Times New Roman"/>
              </a:rPr>
              <a:t>MODELS PREDICTION: </a:t>
            </a:r>
            <a:r>
              <a:rPr lang="pt-PT">
                <a:latin typeface="Times New Roman"/>
                <a:ea typeface="Times New Roman"/>
                <a:cs typeface="Times New Roman"/>
                <a:sym typeface="Times New Roman"/>
              </a:rPr>
              <a:t>Time Series Models</a:t>
            </a:r>
            <a:endParaRPr>
              <a:latin typeface="Times New Roman"/>
              <a:ea typeface="Times New Roman"/>
              <a:cs typeface="Times New Roman"/>
              <a:sym typeface="Times New Roman"/>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None/>
            </a:pPr>
            <a:endParaRPr/>
          </a:p>
        </p:txBody>
      </p:sp>
      <p:sp>
        <p:nvSpPr>
          <p:cNvPr id="821" name="Google Shape;821;p8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36</a:t>
            </a:fld>
            <a:endParaRPr/>
          </a:p>
        </p:txBody>
      </p:sp>
      <p:pic>
        <p:nvPicPr>
          <p:cNvPr id="822" name="Google Shape;822;p87"/>
          <p:cNvPicPr preferRelativeResize="0"/>
          <p:nvPr/>
        </p:nvPicPr>
        <p:blipFill>
          <a:blip r:embed="rId3">
            <a:alphaModFix/>
          </a:blip>
          <a:stretch>
            <a:fillRect/>
          </a:stretch>
        </p:blipFill>
        <p:spPr>
          <a:xfrm>
            <a:off x="475400" y="1156900"/>
            <a:ext cx="8193199" cy="371961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6"/>
        <p:cNvGrpSpPr/>
        <p:nvPr/>
      </p:nvGrpSpPr>
      <p:grpSpPr>
        <a:xfrm>
          <a:off x="0" y="0"/>
          <a:ext cx="0" cy="0"/>
          <a:chOff x="0" y="0"/>
          <a:chExt cx="0" cy="0"/>
        </a:xfrm>
      </p:grpSpPr>
      <p:sp>
        <p:nvSpPr>
          <p:cNvPr id="827" name="Google Shape;827;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pt-PT" b="1">
                <a:latin typeface="Times New Roman"/>
                <a:ea typeface="Times New Roman"/>
                <a:cs typeface="Times New Roman"/>
                <a:sym typeface="Times New Roman"/>
              </a:rPr>
              <a:t>EVALUATION: </a:t>
            </a:r>
            <a:r>
              <a:rPr lang="pt-PT">
                <a:latin typeface="Times New Roman"/>
                <a:ea typeface="Times New Roman"/>
                <a:cs typeface="Times New Roman"/>
                <a:sym typeface="Times New Roman"/>
              </a:rPr>
              <a:t>Time Series Models</a:t>
            </a:r>
            <a:r>
              <a:rPr lang="pt-PT" b="1">
                <a:latin typeface="Times New Roman"/>
                <a:ea typeface="Times New Roman"/>
                <a:cs typeface="Times New Roman"/>
                <a:sym typeface="Times New Roman"/>
              </a:rPr>
              <a:t> </a:t>
            </a:r>
            <a:endParaRPr b="1">
              <a:latin typeface="Times New Roman"/>
              <a:ea typeface="Times New Roman"/>
              <a:cs typeface="Times New Roman"/>
              <a:sym typeface="Times New Roman"/>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None/>
            </a:pPr>
            <a:endParaRPr/>
          </a:p>
        </p:txBody>
      </p:sp>
      <p:sp>
        <p:nvSpPr>
          <p:cNvPr id="828" name="Google Shape;828;p88"/>
          <p:cNvSpPr txBox="1">
            <a:spLocks noGrp="1"/>
          </p:cNvSpPr>
          <p:nvPr>
            <p:ph type="body" idx="1"/>
          </p:nvPr>
        </p:nvSpPr>
        <p:spPr>
          <a:xfrm>
            <a:off x="536088" y="3685800"/>
            <a:ext cx="8296200" cy="1457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Times New Roman"/>
              <a:buChar char="●"/>
            </a:pPr>
            <a:r>
              <a:rPr lang="pt-PT">
                <a:latin typeface="Times New Roman"/>
                <a:ea typeface="Times New Roman"/>
                <a:cs typeface="Times New Roman"/>
                <a:sym typeface="Times New Roman"/>
              </a:rPr>
              <a:t>In general, the </a:t>
            </a:r>
            <a:r>
              <a:rPr lang="pt-PT" b="1">
                <a:latin typeface="Times New Roman"/>
                <a:ea typeface="Times New Roman"/>
                <a:cs typeface="Times New Roman"/>
                <a:sym typeface="Times New Roman"/>
              </a:rPr>
              <a:t>metrics calculated SARIMA as the best model. </a:t>
            </a:r>
            <a:endParaRPr b="1">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pt-PT">
                <a:latin typeface="Times New Roman"/>
                <a:ea typeface="Times New Roman"/>
                <a:cs typeface="Times New Roman"/>
                <a:sym typeface="Times New Roman"/>
              </a:rPr>
              <a:t>However, after further analysing the </a:t>
            </a:r>
            <a:r>
              <a:rPr lang="pt-PT" u="sng">
                <a:latin typeface="Times New Roman"/>
                <a:ea typeface="Times New Roman"/>
                <a:cs typeface="Times New Roman"/>
                <a:sym typeface="Times New Roman"/>
              </a:rPr>
              <a:t>fitted values and residuals</a:t>
            </a:r>
            <a:r>
              <a:rPr lang="pt-PT">
                <a:latin typeface="Times New Roman"/>
                <a:ea typeface="Times New Roman"/>
                <a:cs typeface="Times New Roman"/>
                <a:sym typeface="Times New Roman"/>
              </a:rPr>
              <a:t>, </a:t>
            </a:r>
            <a:r>
              <a:rPr lang="pt-PT" b="1">
                <a:latin typeface="Times New Roman"/>
                <a:ea typeface="Times New Roman"/>
                <a:cs typeface="Times New Roman"/>
                <a:sym typeface="Times New Roman"/>
              </a:rPr>
              <a:t>SARIMAX</a:t>
            </a:r>
            <a:r>
              <a:rPr lang="pt-PT">
                <a:latin typeface="Times New Roman"/>
                <a:ea typeface="Times New Roman"/>
                <a:cs typeface="Times New Roman"/>
                <a:sym typeface="Times New Roman"/>
              </a:rPr>
              <a:t> proved to </a:t>
            </a:r>
            <a:r>
              <a:rPr lang="pt-PT" b="1">
                <a:latin typeface="Times New Roman"/>
                <a:ea typeface="Times New Roman"/>
                <a:cs typeface="Times New Roman"/>
                <a:sym typeface="Times New Roman"/>
              </a:rPr>
              <a:t>adapt better to changes</a:t>
            </a:r>
            <a:r>
              <a:rPr lang="pt-PT">
                <a:latin typeface="Times New Roman"/>
                <a:ea typeface="Times New Roman"/>
                <a:cs typeface="Times New Roman"/>
                <a:sym typeface="Times New Roman"/>
              </a:rPr>
              <a:t> over the years.</a:t>
            </a:r>
            <a:endParaRPr>
              <a:latin typeface="Times New Roman"/>
              <a:ea typeface="Times New Roman"/>
              <a:cs typeface="Times New Roman"/>
              <a:sym typeface="Times New Roman"/>
            </a:endParaRPr>
          </a:p>
        </p:txBody>
      </p:sp>
      <p:pic>
        <p:nvPicPr>
          <p:cNvPr id="829" name="Google Shape;829;p88"/>
          <p:cNvPicPr preferRelativeResize="0"/>
          <p:nvPr/>
        </p:nvPicPr>
        <p:blipFill>
          <a:blip r:embed="rId3">
            <a:alphaModFix/>
          </a:blip>
          <a:stretch>
            <a:fillRect/>
          </a:stretch>
        </p:blipFill>
        <p:spPr>
          <a:xfrm>
            <a:off x="2015225" y="974850"/>
            <a:ext cx="5471174" cy="2742000"/>
          </a:xfrm>
          <a:prstGeom prst="rect">
            <a:avLst/>
          </a:prstGeom>
          <a:noFill/>
          <a:ln>
            <a:noFill/>
          </a:ln>
        </p:spPr>
      </p:pic>
      <p:sp>
        <p:nvSpPr>
          <p:cNvPr id="830" name="Google Shape;830;p8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4"/>
        <p:cNvGrpSpPr/>
        <p:nvPr/>
      </p:nvGrpSpPr>
      <p:grpSpPr>
        <a:xfrm>
          <a:off x="0" y="0"/>
          <a:ext cx="0" cy="0"/>
          <a:chOff x="0" y="0"/>
          <a:chExt cx="0" cy="0"/>
        </a:xfrm>
      </p:grpSpPr>
      <p:sp>
        <p:nvSpPr>
          <p:cNvPr id="835" name="Google Shape;835;p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pt-PT" b="1">
                <a:latin typeface="Times New Roman"/>
                <a:ea typeface="Times New Roman"/>
                <a:cs typeface="Times New Roman"/>
                <a:sym typeface="Times New Roman"/>
              </a:rPr>
              <a:t>BEST TIME SERIES MODEL</a:t>
            </a:r>
            <a:r>
              <a:rPr lang="pt-PT">
                <a:latin typeface="Times New Roman"/>
                <a:ea typeface="Times New Roman"/>
                <a:cs typeface="Times New Roman"/>
                <a:sym typeface="Times New Roman"/>
              </a:rPr>
              <a:t>: SARIMAX</a:t>
            </a:r>
            <a:endParaRPr>
              <a:latin typeface="Times New Roman"/>
              <a:ea typeface="Times New Roman"/>
              <a:cs typeface="Times New Roman"/>
              <a:sym typeface="Times New Roman"/>
            </a:endParaRPr>
          </a:p>
          <a:p>
            <a:pPr marL="0" lvl="0" indent="0" algn="l" rtl="0">
              <a:spcBef>
                <a:spcPts val="0"/>
              </a:spcBef>
              <a:spcAft>
                <a:spcPts val="0"/>
              </a:spcAft>
              <a:buClr>
                <a:schemeClr val="dk2"/>
              </a:buClr>
              <a:buSzPct val="36666"/>
              <a:buFont typeface="Arial"/>
              <a:buNone/>
            </a:pPr>
            <a:endParaRPr>
              <a:latin typeface="Times New Roman"/>
              <a:ea typeface="Times New Roman"/>
              <a:cs typeface="Times New Roman"/>
              <a:sym typeface="Times New Roman"/>
            </a:endParaRPr>
          </a:p>
          <a:p>
            <a:pPr marL="0" lvl="0" indent="0" algn="l" rtl="0">
              <a:spcBef>
                <a:spcPts val="0"/>
              </a:spcBef>
              <a:spcAft>
                <a:spcPts val="0"/>
              </a:spcAft>
              <a:buNone/>
            </a:pPr>
            <a:endParaRPr/>
          </a:p>
        </p:txBody>
      </p:sp>
      <p:pic>
        <p:nvPicPr>
          <p:cNvPr id="836" name="Google Shape;836;p89"/>
          <p:cNvPicPr preferRelativeResize="0"/>
          <p:nvPr/>
        </p:nvPicPr>
        <p:blipFill>
          <a:blip r:embed="rId3">
            <a:alphaModFix/>
          </a:blip>
          <a:stretch>
            <a:fillRect/>
          </a:stretch>
        </p:blipFill>
        <p:spPr>
          <a:xfrm>
            <a:off x="152400" y="1170125"/>
            <a:ext cx="8839201" cy="3451291"/>
          </a:xfrm>
          <a:prstGeom prst="rect">
            <a:avLst/>
          </a:prstGeom>
          <a:noFill/>
          <a:ln>
            <a:noFill/>
          </a:ln>
        </p:spPr>
      </p:pic>
      <p:sp>
        <p:nvSpPr>
          <p:cNvPr id="837" name="Google Shape;837;p8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1"/>
        <p:cNvGrpSpPr/>
        <p:nvPr/>
      </p:nvGrpSpPr>
      <p:grpSpPr>
        <a:xfrm>
          <a:off x="0" y="0"/>
          <a:ext cx="0" cy="0"/>
          <a:chOff x="0" y="0"/>
          <a:chExt cx="0" cy="0"/>
        </a:xfrm>
      </p:grpSpPr>
      <p:sp>
        <p:nvSpPr>
          <p:cNvPr id="842" name="Google Shape;842;p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pt-PT" b="1">
                <a:latin typeface="Times New Roman"/>
                <a:ea typeface="Times New Roman"/>
                <a:cs typeface="Times New Roman"/>
                <a:sym typeface="Times New Roman"/>
              </a:rPr>
              <a:t>Time Series Models</a:t>
            </a:r>
            <a:r>
              <a:rPr lang="pt-PT">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None/>
            </a:pPr>
            <a:endParaRPr/>
          </a:p>
        </p:txBody>
      </p:sp>
      <p:pic>
        <p:nvPicPr>
          <p:cNvPr id="843" name="Google Shape;843;p90"/>
          <p:cNvPicPr preferRelativeResize="0"/>
          <p:nvPr/>
        </p:nvPicPr>
        <p:blipFill>
          <a:blip r:embed="rId3">
            <a:alphaModFix/>
          </a:blip>
          <a:stretch>
            <a:fillRect/>
          </a:stretch>
        </p:blipFill>
        <p:spPr>
          <a:xfrm>
            <a:off x="718650" y="1217900"/>
            <a:ext cx="7706711" cy="3820974"/>
          </a:xfrm>
          <a:prstGeom prst="rect">
            <a:avLst/>
          </a:prstGeom>
          <a:noFill/>
          <a:ln>
            <a:noFill/>
          </a:ln>
        </p:spPr>
      </p:pic>
      <p:sp>
        <p:nvSpPr>
          <p:cNvPr id="844" name="Google Shape;844;p90"/>
          <p:cNvSpPr/>
          <p:nvPr/>
        </p:nvSpPr>
        <p:spPr>
          <a:xfrm>
            <a:off x="1938175" y="1521975"/>
            <a:ext cx="1251300" cy="2857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ayfair Display"/>
              <a:ea typeface="Playfair Display"/>
              <a:cs typeface="Playfair Display"/>
              <a:sym typeface="Playfair Display"/>
            </a:endParaRPr>
          </a:p>
        </p:txBody>
      </p:sp>
      <p:sp>
        <p:nvSpPr>
          <p:cNvPr id="845" name="Google Shape;845;p90"/>
          <p:cNvSpPr txBox="1">
            <a:spLocks noGrp="1"/>
          </p:cNvSpPr>
          <p:nvPr>
            <p:ph type="body" idx="1"/>
          </p:nvPr>
        </p:nvSpPr>
        <p:spPr>
          <a:xfrm>
            <a:off x="3486425" y="395825"/>
            <a:ext cx="5550300" cy="723600"/>
          </a:xfrm>
          <a:prstGeom prst="rect">
            <a:avLst/>
          </a:prstGeom>
        </p:spPr>
        <p:txBody>
          <a:bodyPr spcFirstLastPara="1" wrap="square" lIns="91425" tIns="91425" rIns="91425" bIns="91425" anchor="t" anchorCtr="0">
            <a:normAutofit fontScale="62500" lnSpcReduction="20000"/>
          </a:bodyPr>
          <a:lstStyle/>
          <a:p>
            <a:pPr marL="0" lvl="0" indent="0" algn="l" rtl="0">
              <a:lnSpc>
                <a:spcPct val="100000"/>
              </a:lnSpc>
              <a:spcBef>
                <a:spcPts val="1000"/>
              </a:spcBef>
              <a:spcAft>
                <a:spcPts val="1200"/>
              </a:spcAft>
              <a:buNone/>
            </a:pPr>
            <a:r>
              <a:rPr lang="pt-PT" sz="1600">
                <a:solidFill>
                  <a:srgbClr val="000000"/>
                </a:solidFill>
                <a:latin typeface="Times New Roman"/>
                <a:ea typeface="Times New Roman"/>
                <a:cs typeface="Times New Roman"/>
                <a:sym typeface="Times New Roman"/>
              </a:rPr>
              <a:t>In general, the model makes good predictions but has a bad adaptation in periods of high variance</a:t>
            </a:r>
            <a:endParaRPr sz="1600">
              <a:solidFill>
                <a:srgbClr val="000000"/>
              </a:solidFill>
              <a:latin typeface="Times New Roman"/>
              <a:ea typeface="Times New Roman"/>
              <a:cs typeface="Times New Roman"/>
              <a:sym typeface="Times New Roman"/>
            </a:endParaRPr>
          </a:p>
        </p:txBody>
      </p:sp>
      <p:sp>
        <p:nvSpPr>
          <p:cNvPr id="846" name="Google Shape;846;p9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311700" y="2116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2"/>
              </a:buClr>
              <a:buSzPct val="45833"/>
              <a:buFont typeface="Arial"/>
              <a:buNone/>
            </a:pPr>
            <a:r>
              <a:rPr lang="pt-PT" sz="2400" b="1">
                <a:latin typeface="Times New Roman"/>
                <a:ea typeface="Times New Roman"/>
                <a:cs typeface="Times New Roman"/>
                <a:sym typeface="Times New Roman"/>
              </a:rPr>
              <a:t>Data Exploration |</a:t>
            </a:r>
            <a:r>
              <a:rPr lang="pt-PT" sz="2400">
                <a:latin typeface="Times New Roman"/>
                <a:ea typeface="Times New Roman"/>
                <a:cs typeface="Times New Roman"/>
                <a:sym typeface="Times New Roman"/>
              </a:rPr>
              <a:t> Reviews </a:t>
            </a:r>
            <a:endParaRPr sz="2400">
              <a:latin typeface="Times New Roman"/>
              <a:ea typeface="Times New Roman"/>
              <a:cs typeface="Times New Roman"/>
              <a:sym typeface="Times New Roman"/>
            </a:endParaRPr>
          </a:p>
          <a:p>
            <a:pPr marL="0" lvl="0" indent="0" algn="l" rtl="0">
              <a:spcBef>
                <a:spcPts val="0"/>
              </a:spcBef>
              <a:spcAft>
                <a:spcPts val="0"/>
              </a:spcAft>
              <a:buNone/>
            </a:pPr>
            <a:endParaRPr b="1">
              <a:latin typeface="Times New Roman"/>
              <a:ea typeface="Times New Roman"/>
              <a:cs typeface="Times New Roman"/>
              <a:sym typeface="Times New Roman"/>
            </a:endParaRPr>
          </a:p>
        </p:txBody>
      </p:sp>
      <p:sp>
        <p:nvSpPr>
          <p:cNvPr id="118" name="Google Shape;118;p1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4</a:t>
            </a:fld>
            <a:endParaRPr/>
          </a:p>
        </p:txBody>
      </p:sp>
      <p:pic>
        <p:nvPicPr>
          <p:cNvPr id="120" name="Google Shape;120;p19"/>
          <p:cNvPicPr preferRelativeResize="0"/>
          <p:nvPr/>
        </p:nvPicPr>
        <p:blipFill>
          <a:blip r:embed="rId3">
            <a:alphaModFix/>
          </a:blip>
          <a:stretch>
            <a:fillRect/>
          </a:stretch>
        </p:blipFill>
        <p:spPr>
          <a:xfrm>
            <a:off x="4876800" y="1972638"/>
            <a:ext cx="3852849" cy="2981796"/>
          </a:xfrm>
          <a:prstGeom prst="rect">
            <a:avLst/>
          </a:prstGeom>
          <a:noFill/>
          <a:ln>
            <a:noFill/>
          </a:ln>
        </p:spPr>
      </p:pic>
      <p:pic>
        <p:nvPicPr>
          <p:cNvPr id="2" name="Google Shape;111;p18">
            <a:extLst>
              <a:ext uri="{FF2B5EF4-FFF2-40B4-BE49-F238E27FC236}">
                <a16:creationId xmlns:a16="http://schemas.microsoft.com/office/drawing/2014/main" id="{762D8744-8E04-427D-7D9E-C06E6CECD2EE}"/>
              </a:ext>
            </a:extLst>
          </p:cNvPr>
          <p:cNvPicPr preferRelativeResize="0"/>
          <p:nvPr/>
        </p:nvPicPr>
        <p:blipFill rotWithShape="1">
          <a:blip r:embed="rId4">
            <a:alphaModFix/>
          </a:blip>
          <a:srcRect t="4719" b="4164"/>
          <a:stretch/>
        </p:blipFill>
        <p:spPr>
          <a:xfrm>
            <a:off x="4752050" y="447800"/>
            <a:ext cx="4391950" cy="1396913"/>
          </a:xfrm>
          <a:prstGeom prst="rect">
            <a:avLst/>
          </a:prstGeom>
          <a:noFill/>
          <a:ln>
            <a:noFill/>
          </a:ln>
        </p:spPr>
      </p:pic>
      <p:pic>
        <p:nvPicPr>
          <p:cNvPr id="3" name="Google Shape;149;p22">
            <a:extLst>
              <a:ext uri="{FF2B5EF4-FFF2-40B4-BE49-F238E27FC236}">
                <a16:creationId xmlns:a16="http://schemas.microsoft.com/office/drawing/2014/main" id="{F8AA54B8-36E3-CB52-E204-2F30F9455BF1}"/>
              </a:ext>
            </a:extLst>
          </p:cNvPr>
          <p:cNvPicPr preferRelativeResize="0"/>
          <p:nvPr/>
        </p:nvPicPr>
        <p:blipFill rotWithShape="1">
          <a:blip r:embed="rId5">
            <a:alphaModFix/>
          </a:blip>
          <a:srcRect r="14236"/>
          <a:stretch/>
        </p:blipFill>
        <p:spPr>
          <a:xfrm>
            <a:off x="414351" y="2427775"/>
            <a:ext cx="4074900" cy="2607127"/>
          </a:xfrm>
          <a:prstGeom prst="rect">
            <a:avLst/>
          </a:prstGeom>
          <a:noFill/>
          <a:ln>
            <a:noFill/>
          </a:ln>
        </p:spPr>
      </p:pic>
      <p:pic>
        <p:nvPicPr>
          <p:cNvPr id="4" name="Google Shape;160;p23">
            <a:extLst>
              <a:ext uri="{FF2B5EF4-FFF2-40B4-BE49-F238E27FC236}">
                <a16:creationId xmlns:a16="http://schemas.microsoft.com/office/drawing/2014/main" id="{6BD1C3B6-1DA9-70B7-402C-B48AFA9CD6DD}"/>
              </a:ext>
            </a:extLst>
          </p:cNvPr>
          <p:cNvPicPr preferRelativeResize="0"/>
          <p:nvPr/>
        </p:nvPicPr>
        <p:blipFill>
          <a:blip r:embed="rId6">
            <a:alphaModFix/>
          </a:blip>
          <a:stretch>
            <a:fillRect/>
          </a:stretch>
        </p:blipFill>
        <p:spPr>
          <a:xfrm>
            <a:off x="1036588" y="851456"/>
            <a:ext cx="2899686" cy="139691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0"/>
        <p:cNvGrpSpPr/>
        <p:nvPr/>
      </p:nvGrpSpPr>
      <p:grpSpPr>
        <a:xfrm>
          <a:off x="0" y="0"/>
          <a:ext cx="0" cy="0"/>
          <a:chOff x="0" y="0"/>
          <a:chExt cx="0" cy="0"/>
        </a:xfrm>
      </p:grpSpPr>
      <p:sp>
        <p:nvSpPr>
          <p:cNvPr id="851" name="Google Shape;851;p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pt-PT" b="1">
                <a:latin typeface="Times New Roman"/>
                <a:ea typeface="Times New Roman"/>
                <a:cs typeface="Times New Roman"/>
                <a:sym typeface="Times New Roman"/>
              </a:rPr>
              <a:t>RESIDUALS DIAGNOSTIC</a:t>
            </a:r>
            <a:r>
              <a:rPr lang="pt-PT">
                <a:latin typeface="Times New Roman"/>
                <a:ea typeface="Times New Roman"/>
                <a:cs typeface="Times New Roman"/>
                <a:sym typeface="Times New Roman"/>
              </a:rPr>
              <a:t>: SARIMAX</a:t>
            </a:r>
            <a:endParaRPr>
              <a:latin typeface="Times New Roman"/>
              <a:ea typeface="Times New Roman"/>
              <a:cs typeface="Times New Roman"/>
              <a:sym typeface="Times New Roman"/>
            </a:endParaRPr>
          </a:p>
          <a:p>
            <a:pPr marL="0" lvl="0" indent="0" algn="l" rtl="0">
              <a:spcBef>
                <a:spcPts val="0"/>
              </a:spcBef>
              <a:spcAft>
                <a:spcPts val="0"/>
              </a:spcAft>
              <a:buClr>
                <a:schemeClr val="dk2"/>
              </a:buClr>
              <a:buSzPct val="36666"/>
              <a:buFont typeface="Arial"/>
              <a:buNone/>
            </a:pPr>
            <a:endParaRPr>
              <a:latin typeface="Times New Roman"/>
              <a:ea typeface="Times New Roman"/>
              <a:cs typeface="Times New Roman"/>
              <a:sym typeface="Times New Roman"/>
            </a:endParaRPr>
          </a:p>
          <a:p>
            <a:pPr marL="0" lvl="0" indent="0" algn="l" rtl="0">
              <a:spcBef>
                <a:spcPts val="0"/>
              </a:spcBef>
              <a:spcAft>
                <a:spcPts val="0"/>
              </a:spcAft>
              <a:buNone/>
            </a:pPr>
            <a:endParaRPr/>
          </a:p>
        </p:txBody>
      </p:sp>
      <p:pic>
        <p:nvPicPr>
          <p:cNvPr id="852" name="Google Shape;852;p91"/>
          <p:cNvPicPr preferRelativeResize="0"/>
          <p:nvPr/>
        </p:nvPicPr>
        <p:blipFill>
          <a:blip r:embed="rId3">
            <a:alphaModFix/>
          </a:blip>
          <a:stretch>
            <a:fillRect/>
          </a:stretch>
        </p:blipFill>
        <p:spPr>
          <a:xfrm>
            <a:off x="413300" y="1188325"/>
            <a:ext cx="5649724" cy="2202720"/>
          </a:xfrm>
          <a:prstGeom prst="rect">
            <a:avLst/>
          </a:prstGeom>
          <a:noFill/>
          <a:ln>
            <a:noFill/>
          </a:ln>
        </p:spPr>
      </p:pic>
      <p:pic>
        <p:nvPicPr>
          <p:cNvPr id="853" name="Google Shape;853;p91"/>
          <p:cNvPicPr preferRelativeResize="0"/>
          <p:nvPr/>
        </p:nvPicPr>
        <p:blipFill>
          <a:blip r:embed="rId4">
            <a:alphaModFix/>
          </a:blip>
          <a:stretch>
            <a:fillRect/>
          </a:stretch>
        </p:blipFill>
        <p:spPr>
          <a:xfrm>
            <a:off x="6063024" y="1155900"/>
            <a:ext cx="2776176" cy="2212190"/>
          </a:xfrm>
          <a:prstGeom prst="rect">
            <a:avLst/>
          </a:prstGeom>
          <a:noFill/>
          <a:ln>
            <a:noFill/>
          </a:ln>
        </p:spPr>
      </p:pic>
      <p:sp>
        <p:nvSpPr>
          <p:cNvPr id="854" name="Google Shape;854;p91"/>
          <p:cNvSpPr txBox="1">
            <a:spLocks noGrp="1"/>
          </p:cNvSpPr>
          <p:nvPr>
            <p:ph type="body" idx="1"/>
          </p:nvPr>
        </p:nvSpPr>
        <p:spPr>
          <a:xfrm>
            <a:off x="432150" y="3561650"/>
            <a:ext cx="8279700" cy="1395300"/>
          </a:xfrm>
          <a:prstGeom prst="rect">
            <a:avLst/>
          </a:prstGeom>
        </p:spPr>
        <p:txBody>
          <a:bodyPr spcFirstLastPara="1" wrap="square" lIns="91425" tIns="91425" rIns="91425" bIns="91425" anchor="t" anchorCtr="0">
            <a:normAutofit lnSpcReduction="10000"/>
          </a:bodyPr>
          <a:lstStyle/>
          <a:p>
            <a:pPr marL="0" lvl="0" indent="0" algn="l" rtl="0">
              <a:lnSpc>
                <a:spcPct val="100000"/>
              </a:lnSpc>
              <a:spcBef>
                <a:spcPts val="1000"/>
              </a:spcBef>
              <a:spcAft>
                <a:spcPts val="0"/>
              </a:spcAft>
              <a:buNone/>
            </a:pPr>
            <a:r>
              <a:rPr lang="pt-PT" sz="2000">
                <a:latin typeface="Times New Roman"/>
                <a:ea typeface="Times New Roman"/>
                <a:cs typeface="Times New Roman"/>
                <a:sym typeface="Times New Roman"/>
              </a:rPr>
              <a:t>Conclusions</a:t>
            </a:r>
            <a:endParaRPr sz="1400">
              <a:solidFill>
                <a:srgbClr val="000000"/>
              </a:solidFill>
              <a:latin typeface="Times New Roman"/>
              <a:ea typeface="Times New Roman"/>
              <a:cs typeface="Times New Roman"/>
              <a:sym typeface="Times New Roman"/>
            </a:endParaRPr>
          </a:p>
          <a:p>
            <a:pPr marL="457200" lvl="0" indent="-342900" algn="l" rtl="0">
              <a:lnSpc>
                <a:spcPct val="100000"/>
              </a:lnSpc>
              <a:spcBef>
                <a:spcPts val="1200"/>
              </a:spcBef>
              <a:spcAft>
                <a:spcPts val="1200"/>
              </a:spcAft>
              <a:buSzPts val="1800"/>
              <a:buChar char="●"/>
            </a:pPr>
            <a:r>
              <a:rPr lang="pt-PT">
                <a:solidFill>
                  <a:srgbClr val="000000"/>
                </a:solidFill>
                <a:latin typeface="Times New Roman"/>
                <a:ea typeface="Times New Roman"/>
                <a:cs typeface="Times New Roman"/>
                <a:sym typeface="Times New Roman"/>
              </a:rPr>
              <a:t>The residuals of the model look like white noise and the residuals assume a normal distribution ➜ </a:t>
            </a:r>
            <a:r>
              <a:rPr lang="pt-PT" b="1">
                <a:solidFill>
                  <a:srgbClr val="FF0000"/>
                </a:solidFill>
                <a:latin typeface="Times New Roman"/>
                <a:ea typeface="Times New Roman"/>
                <a:cs typeface="Times New Roman"/>
                <a:sym typeface="Times New Roman"/>
              </a:rPr>
              <a:t>The model is well implemented.</a:t>
            </a:r>
            <a:endParaRPr b="1">
              <a:solidFill>
                <a:srgbClr val="FF0000"/>
              </a:solidFill>
              <a:latin typeface="Times New Roman"/>
              <a:ea typeface="Times New Roman"/>
              <a:cs typeface="Times New Roman"/>
              <a:sym typeface="Times New Roman"/>
            </a:endParaRPr>
          </a:p>
        </p:txBody>
      </p:sp>
      <p:sp>
        <p:nvSpPr>
          <p:cNvPr id="855" name="Google Shape;855;p9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6"/>
        <p:cNvGrpSpPr/>
        <p:nvPr/>
      </p:nvGrpSpPr>
      <p:grpSpPr>
        <a:xfrm>
          <a:off x="0" y="0"/>
          <a:ext cx="0" cy="0"/>
          <a:chOff x="0" y="0"/>
          <a:chExt cx="0" cy="0"/>
        </a:xfrm>
      </p:grpSpPr>
      <p:sp>
        <p:nvSpPr>
          <p:cNvPr id="867" name="Google Shape;867;p93"/>
          <p:cNvSpPr txBox="1">
            <a:spLocks noGrp="1"/>
          </p:cNvSpPr>
          <p:nvPr>
            <p:ph type="title"/>
          </p:nvPr>
        </p:nvSpPr>
        <p:spPr>
          <a:xfrm>
            <a:off x="2600550" y="1806900"/>
            <a:ext cx="3942900" cy="1529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pt-PT" b="1" dirty="0" err="1">
                <a:solidFill>
                  <a:srgbClr val="000000"/>
                </a:solidFill>
                <a:latin typeface="Times New Roman"/>
                <a:ea typeface="Times New Roman"/>
                <a:cs typeface="Times New Roman"/>
                <a:sym typeface="Times New Roman"/>
              </a:rPr>
              <a:t>Thank</a:t>
            </a:r>
            <a:r>
              <a:rPr lang="pt-PT" b="1" dirty="0">
                <a:solidFill>
                  <a:srgbClr val="000000"/>
                </a:solidFill>
                <a:latin typeface="Times New Roman"/>
                <a:ea typeface="Times New Roman"/>
                <a:cs typeface="Times New Roman"/>
                <a:sym typeface="Times New Roman"/>
              </a:rPr>
              <a:t> </a:t>
            </a:r>
            <a:r>
              <a:rPr lang="pt-PT" b="1" dirty="0" err="1">
                <a:solidFill>
                  <a:srgbClr val="000000"/>
                </a:solidFill>
                <a:latin typeface="Times New Roman"/>
                <a:ea typeface="Times New Roman"/>
                <a:cs typeface="Times New Roman"/>
                <a:sym typeface="Times New Roman"/>
              </a:rPr>
              <a:t>You</a:t>
            </a:r>
            <a:r>
              <a:rPr lang="pt-PT" b="1" dirty="0">
                <a:solidFill>
                  <a:srgbClr val="000000"/>
                </a:solidFill>
                <a:latin typeface="Times New Roman"/>
                <a:ea typeface="Times New Roman"/>
                <a:cs typeface="Times New Roman"/>
                <a:sym typeface="Times New Roman"/>
              </a:rPr>
              <a:t>! </a:t>
            </a:r>
            <a:endParaRPr b="1" dirty="0">
              <a:solidFill>
                <a:srgbClr val="000000"/>
              </a:solidFill>
              <a:latin typeface="Times New Roman"/>
              <a:ea typeface="Times New Roman"/>
              <a:cs typeface="Times New Roman"/>
              <a:sym typeface="Times New Roman"/>
            </a:endParaRPr>
          </a:p>
        </p:txBody>
      </p:sp>
      <p:pic>
        <p:nvPicPr>
          <p:cNvPr id="868" name="Google Shape;868;p93"/>
          <p:cNvPicPr preferRelativeResize="0"/>
          <p:nvPr/>
        </p:nvPicPr>
        <p:blipFill>
          <a:blip r:embed="rId3">
            <a:alphaModFix/>
          </a:blip>
          <a:stretch>
            <a:fillRect/>
          </a:stretch>
        </p:blipFill>
        <p:spPr>
          <a:xfrm>
            <a:off x="490249" y="3820311"/>
            <a:ext cx="2417649" cy="796839"/>
          </a:xfrm>
          <a:prstGeom prst="rect">
            <a:avLst/>
          </a:prstGeom>
          <a:noFill/>
          <a:ln>
            <a:noFill/>
          </a:ln>
        </p:spPr>
      </p:pic>
      <p:sp>
        <p:nvSpPr>
          <p:cNvPr id="869" name="Google Shape;869;p9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41</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4"/>
        <p:cNvGrpSpPr/>
        <p:nvPr/>
      </p:nvGrpSpPr>
      <p:grpSpPr>
        <a:xfrm>
          <a:off x="0" y="0"/>
          <a:ext cx="0" cy="0"/>
          <a:chOff x="0" y="0"/>
          <a:chExt cx="0" cy="0"/>
        </a:xfrm>
      </p:grpSpPr>
      <p:sp>
        <p:nvSpPr>
          <p:cNvPr id="505" name="Google Shape;505;p56"/>
          <p:cNvSpPr txBox="1"/>
          <p:nvPr/>
        </p:nvSpPr>
        <p:spPr>
          <a:xfrm>
            <a:off x="434600" y="1558800"/>
            <a:ext cx="2283300" cy="41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1800" b="1">
                <a:solidFill>
                  <a:schemeClr val="dk2"/>
                </a:solidFill>
                <a:latin typeface="Times New Roman"/>
                <a:ea typeface="Times New Roman"/>
                <a:cs typeface="Times New Roman"/>
                <a:sym typeface="Times New Roman"/>
              </a:rPr>
              <a:t>What to Forecast?</a:t>
            </a:r>
            <a:endParaRPr sz="1800" b="1">
              <a:solidFill>
                <a:schemeClr val="dk2"/>
              </a:solidFill>
              <a:latin typeface="Times New Roman"/>
              <a:ea typeface="Times New Roman"/>
              <a:cs typeface="Times New Roman"/>
              <a:sym typeface="Times New Roman"/>
            </a:endParaRPr>
          </a:p>
        </p:txBody>
      </p:sp>
      <p:sp>
        <p:nvSpPr>
          <p:cNvPr id="506" name="Google Shape;506;p56"/>
          <p:cNvSpPr/>
          <p:nvPr/>
        </p:nvSpPr>
        <p:spPr>
          <a:xfrm>
            <a:off x="6124963" y="4054225"/>
            <a:ext cx="1631100" cy="572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PT" sz="1200">
                <a:latin typeface="Times New Roman"/>
                <a:ea typeface="Times New Roman"/>
                <a:cs typeface="Times New Roman"/>
                <a:sym typeface="Times New Roman"/>
              </a:rPr>
              <a:t>30 days</a:t>
            </a:r>
            <a:endParaRPr sz="1200">
              <a:latin typeface="Times New Roman"/>
              <a:ea typeface="Times New Roman"/>
              <a:cs typeface="Times New Roman"/>
              <a:sym typeface="Times New Roman"/>
            </a:endParaRPr>
          </a:p>
        </p:txBody>
      </p:sp>
      <p:sp>
        <p:nvSpPr>
          <p:cNvPr id="507" name="Google Shape;507;p56"/>
          <p:cNvSpPr/>
          <p:nvPr/>
        </p:nvSpPr>
        <p:spPr>
          <a:xfrm>
            <a:off x="6124963" y="2495325"/>
            <a:ext cx="1631100" cy="572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PT" sz="1200">
                <a:latin typeface="Times New Roman"/>
                <a:ea typeface="Times New Roman"/>
                <a:cs typeface="Times New Roman"/>
                <a:sym typeface="Times New Roman"/>
              </a:rPr>
              <a:t>Daily</a:t>
            </a:r>
            <a:endParaRPr sz="1200">
              <a:latin typeface="Times New Roman"/>
              <a:ea typeface="Times New Roman"/>
              <a:cs typeface="Times New Roman"/>
              <a:sym typeface="Times New Roman"/>
            </a:endParaRPr>
          </a:p>
        </p:txBody>
      </p:sp>
      <p:sp>
        <p:nvSpPr>
          <p:cNvPr id="508" name="Google Shape;508;p56"/>
          <p:cNvSpPr/>
          <p:nvPr/>
        </p:nvSpPr>
        <p:spPr>
          <a:xfrm>
            <a:off x="6124963" y="1080300"/>
            <a:ext cx="1631100" cy="572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PT" sz="1200">
                <a:latin typeface="Times New Roman"/>
                <a:ea typeface="Times New Roman"/>
                <a:cs typeface="Times New Roman"/>
                <a:sym typeface="Times New Roman"/>
              </a:rPr>
              <a:t>Number of checkins for the chosen community</a:t>
            </a:r>
            <a:endParaRPr sz="1200">
              <a:latin typeface="Times New Roman"/>
              <a:ea typeface="Times New Roman"/>
              <a:cs typeface="Times New Roman"/>
              <a:sym typeface="Times New Roman"/>
            </a:endParaRPr>
          </a:p>
        </p:txBody>
      </p:sp>
      <p:sp>
        <p:nvSpPr>
          <p:cNvPr id="509" name="Google Shape;509;p56"/>
          <p:cNvSpPr/>
          <p:nvPr/>
        </p:nvSpPr>
        <p:spPr>
          <a:xfrm>
            <a:off x="663975" y="2097675"/>
            <a:ext cx="1631100" cy="1368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PT" sz="1200">
                <a:latin typeface="Times New Roman"/>
                <a:ea typeface="Times New Roman"/>
                <a:cs typeface="Times New Roman"/>
                <a:sym typeface="Times New Roman"/>
              </a:rPr>
              <a:t>Forecast of </a:t>
            </a:r>
            <a:r>
              <a:rPr lang="pt-PT" sz="1200" b="1">
                <a:solidFill>
                  <a:srgbClr val="FF0000"/>
                </a:solidFill>
                <a:latin typeface="Times New Roman"/>
                <a:ea typeface="Times New Roman"/>
                <a:cs typeface="Times New Roman"/>
                <a:sym typeface="Times New Roman"/>
              </a:rPr>
              <a:t>daily</a:t>
            </a:r>
            <a:r>
              <a:rPr lang="pt-PT" sz="1200">
                <a:latin typeface="Times New Roman"/>
                <a:ea typeface="Times New Roman"/>
                <a:cs typeface="Times New Roman"/>
                <a:sym typeface="Times New Roman"/>
              </a:rPr>
              <a:t> </a:t>
            </a:r>
            <a:r>
              <a:rPr lang="pt-PT" sz="1200" b="1">
                <a:solidFill>
                  <a:srgbClr val="FF0000"/>
                </a:solidFill>
                <a:latin typeface="Times New Roman"/>
                <a:ea typeface="Times New Roman"/>
                <a:cs typeface="Times New Roman"/>
                <a:sym typeface="Times New Roman"/>
              </a:rPr>
              <a:t>check-ins</a:t>
            </a:r>
            <a:r>
              <a:rPr lang="pt-PT" sz="1200">
                <a:latin typeface="Times New Roman"/>
                <a:ea typeface="Times New Roman"/>
                <a:cs typeface="Times New Roman"/>
                <a:sym typeface="Times New Roman"/>
              </a:rPr>
              <a:t> for the Business Ids over the </a:t>
            </a:r>
            <a:r>
              <a:rPr lang="pt-PT" sz="1200" b="1">
                <a:solidFill>
                  <a:srgbClr val="FF0000"/>
                </a:solidFill>
                <a:latin typeface="Times New Roman"/>
                <a:ea typeface="Times New Roman"/>
                <a:cs typeface="Times New Roman"/>
                <a:sym typeface="Times New Roman"/>
              </a:rPr>
              <a:t>following </a:t>
            </a:r>
            <a:r>
              <a:rPr lang="pt-PT" sz="1200" b="1">
                <a:solidFill>
                  <a:srgbClr val="FF0000"/>
                </a:solidFill>
                <a:highlight>
                  <a:schemeClr val="lt1"/>
                </a:highlight>
                <a:latin typeface="Times New Roman"/>
                <a:ea typeface="Times New Roman"/>
                <a:cs typeface="Times New Roman"/>
                <a:sym typeface="Times New Roman"/>
              </a:rPr>
              <a:t>30 days.</a:t>
            </a:r>
            <a:endParaRPr sz="1200" b="1">
              <a:solidFill>
                <a:srgbClr val="FF0000"/>
              </a:solidFill>
              <a:highlight>
                <a:schemeClr val="lt1"/>
              </a:highlight>
              <a:latin typeface="Times New Roman"/>
              <a:ea typeface="Times New Roman"/>
              <a:cs typeface="Times New Roman"/>
              <a:sym typeface="Times New Roman"/>
            </a:endParaRPr>
          </a:p>
        </p:txBody>
      </p:sp>
      <p:cxnSp>
        <p:nvCxnSpPr>
          <p:cNvPr id="510" name="Google Shape;510;p56"/>
          <p:cNvCxnSpPr>
            <a:stCxn id="509" idx="3"/>
            <a:endCxn id="508" idx="1"/>
          </p:cNvCxnSpPr>
          <p:nvPr/>
        </p:nvCxnSpPr>
        <p:spPr>
          <a:xfrm rot="10800000" flipH="1">
            <a:off x="2295075" y="1366575"/>
            <a:ext cx="3829800" cy="1415100"/>
          </a:xfrm>
          <a:prstGeom prst="straightConnector1">
            <a:avLst/>
          </a:prstGeom>
          <a:noFill/>
          <a:ln w="9525" cap="flat" cmpd="sng">
            <a:solidFill>
              <a:schemeClr val="dk2"/>
            </a:solidFill>
            <a:prstDash val="solid"/>
            <a:round/>
            <a:headEnd type="none" w="med" len="med"/>
            <a:tailEnd type="triangle" w="med" len="med"/>
          </a:ln>
        </p:spPr>
      </p:cxnSp>
      <p:cxnSp>
        <p:nvCxnSpPr>
          <p:cNvPr id="511" name="Google Shape;511;p56"/>
          <p:cNvCxnSpPr>
            <a:stCxn id="509" idx="3"/>
            <a:endCxn id="507" idx="1"/>
          </p:cNvCxnSpPr>
          <p:nvPr/>
        </p:nvCxnSpPr>
        <p:spPr>
          <a:xfrm>
            <a:off x="2295075" y="2781675"/>
            <a:ext cx="3829800" cy="0"/>
          </a:xfrm>
          <a:prstGeom prst="straightConnector1">
            <a:avLst/>
          </a:prstGeom>
          <a:noFill/>
          <a:ln w="9525" cap="flat" cmpd="sng">
            <a:solidFill>
              <a:schemeClr val="dk2"/>
            </a:solidFill>
            <a:prstDash val="solid"/>
            <a:round/>
            <a:headEnd type="none" w="med" len="med"/>
            <a:tailEnd type="triangle" w="med" len="med"/>
          </a:ln>
        </p:spPr>
      </p:cxnSp>
      <p:cxnSp>
        <p:nvCxnSpPr>
          <p:cNvPr id="512" name="Google Shape;512;p56"/>
          <p:cNvCxnSpPr>
            <a:stCxn id="509" idx="3"/>
            <a:endCxn id="506" idx="1"/>
          </p:cNvCxnSpPr>
          <p:nvPr/>
        </p:nvCxnSpPr>
        <p:spPr>
          <a:xfrm>
            <a:off x="2295075" y="2781675"/>
            <a:ext cx="3829800" cy="1558800"/>
          </a:xfrm>
          <a:prstGeom prst="straightConnector1">
            <a:avLst/>
          </a:prstGeom>
          <a:noFill/>
          <a:ln w="9525" cap="flat" cmpd="sng">
            <a:solidFill>
              <a:schemeClr val="dk2"/>
            </a:solidFill>
            <a:prstDash val="solid"/>
            <a:round/>
            <a:headEnd type="none" w="med" len="med"/>
            <a:tailEnd type="triangle" w="med" len="med"/>
          </a:ln>
        </p:spPr>
      </p:cxnSp>
      <p:sp>
        <p:nvSpPr>
          <p:cNvPr id="513" name="Google Shape;513;p56"/>
          <p:cNvSpPr txBox="1"/>
          <p:nvPr/>
        </p:nvSpPr>
        <p:spPr>
          <a:xfrm rot="-1231662">
            <a:off x="2975585" y="1612430"/>
            <a:ext cx="2839501" cy="47654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1700" b="1" dirty="0" err="1">
                <a:solidFill>
                  <a:schemeClr val="dk2"/>
                </a:solidFill>
                <a:latin typeface="Times New Roman"/>
                <a:ea typeface="Times New Roman"/>
                <a:cs typeface="Times New Roman"/>
                <a:sym typeface="Times New Roman"/>
              </a:rPr>
              <a:t>What</a:t>
            </a:r>
            <a:r>
              <a:rPr lang="pt-PT" sz="1700" b="1" dirty="0">
                <a:solidFill>
                  <a:schemeClr val="dk2"/>
                </a:solidFill>
                <a:latin typeface="Times New Roman"/>
                <a:ea typeface="Times New Roman"/>
                <a:cs typeface="Times New Roman"/>
                <a:sym typeface="Times New Roman"/>
              </a:rPr>
              <a:t> </a:t>
            </a:r>
            <a:r>
              <a:rPr lang="pt-PT" sz="1700" b="1" dirty="0" err="1">
                <a:solidFill>
                  <a:schemeClr val="dk2"/>
                </a:solidFill>
                <a:latin typeface="Times New Roman"/>
                <a:ea typeface="Times New Roman"/>
                <a:cs typeface="Times New Roman"/>
                <a:sym typeface="Times New Roman"/>
              </a:rPr>
              <a:t>we</a:t>
            </a:r>
            <a:r>
              <a:rPr lang="pt-PT" sz="1700" b="1" dirty="0">
                <a:solidFill>
                  <a:schemeClr val="dk2"/>
                </a:solidFill>
                <a:latin typeface="Times New Roman"/>
                <a:ea typeface="Times New Roman"/>
                <a:cs typeface="Times New Roman"/>
                <a:sym typeface="Times New Roman"/>
              </a:rPr>
              <a:t> </a:t>
            </a:r>
            <a:r>
              <a:rPr lang="pt-PT" sz="1700" b="1" dirty="0" err="1">
                <a:solidFill>
                  <a:schemeClr val="dk2"/>
                </a:solidFill>
                <a:latin typeface="Times New Roman"/>
                <a:ea typeface="Times New Roman"/>
                <a:cs typeface="Times New Roman"/>
                <a:sym typeface="Times New Roman"/>
              </a:rPr>
              <a:t>want</a:t>
            </a:r>
            <a:r>
              <a:rPr lang="pt-PT" sz="1700" b="1" dirty="0">
                <a:solidFill>
                  <a:schemeClr val="dk2"/>
                </a:solidFill>
                <a:latin typeface="Times New Roman"/>
                <a:ea typeface="Times New Roman"/>
                <a:cs typeface="Times New Roman"/>
                <a:sym typeface="Times New Roman"/>
              </a:rPr>
              <a:t> to </a:t>
            </a:r>
            <a:r>
              <a:rPr lang="pt-PT" sz="1700" b="1" dirty="0" err="1">
                <a:solidFill>
                  <a:schemeClr val="dk2"/>
                </a:solidFill>
                <a:latin typeface="Times New Roman"/>
                <a:ea typeface="Times New Roman"/>
                <a:cs typeface="Times New Roman"/>
                <a:sym typeface="Times New Roman"/>
              </a:rPr>
              <a:t>Forecast</a:t>
            </a:r>
            <a:r>
              <a:rPr lang="pt-PT" sz="1700" b="1" dirty="0">
                <a:solidFill>
                  <a:schemeClr val="dk2"/>
                </a:solidFill>
                <a:latin typeface="Times New Roman"/>
                <a:ea typeface="Times New Roman"/>
                <a:cs typeface="Times New Roman"/>
                <a:sym typeface="Times New Roman"/>
              </a:rPr>
              <a:t>?</a:t>
            </a:r>
            <a:endParaRPr sz="1700" b="1" dirty="0">
              <a:solidFill>
                <a:schemeClr val="dk2"/>
              </a:solidFill>
              <a:latin typeface="Times New Roman"/>
              <a:ea typeface="Times New Roman"/>
              <a:cs typeface="Times New Roman"/>
              <a:sym typeface="Times New Roman"/>
            </a:endParaRPr>
          </a:p>
        </p:txBody>
      </p:sp>
      <p:sp>
        <p:nvSpPr>
          <p:cNvPr id="514" name="Google Shape;514;p56"/>
          <p:cNvSpPr txBox="1"/>
          <p:nvPr/>
        </p:nvSpPr>
        <p:spPr>
          <a:xfrm rot="-1348">
            <a:off x="3126300" y="2428796"/>
            <a:ext cx="30600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1700" b="1">
                <a:solidFill>
                  <a:schemeClr val="dk2"/>
                </a:solidFill>
                <a:latin typeface="Times New Roman"/>
                <a:ea typeface="Times New Roman"/>
                <a:cs typeface="Times New Roman"/>
                <a:sym typeface="Times New Roman"/>
              </a:rPr>
              <a:t>For which time frame?</a:t>
            </a:r>
            <a:endParaRPr sz="1700" b="1">
              <a:solidFill>
                <a:schemeClr val="dk2"/>
              </a:solidFill>
              <a:latin typeface="Times New Roman"/>
              <a:ea typeface="Times New Roman"/>
              <a:cs typeface="Times New Roman"/>
              <a:sym typeface="Times New Roman"/>
            </a:endParaRPr>
          </a:p>
        </p:txBody>
      </p:sp>
      <p:sp>
        <p:nvSpPr>
          <p:cNvPr id="515" name="Google Shape;515;p56"/>
          <p:cNvSpPr txBox="1"/>
          <p:nvPr/>
        </p:nvSpPr>
        <p:spPr>
          <a:xfrm rot="1232800">
            <a:off x="3030837" y="3178808"/>
            <a:ext cx="2358321" cy="47675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1700" b="1">
                <a:solidFill>
                  <a:schemeClr val="dk2"/>
                </a:solidFill>
                <a:latin typeface="Times New Roman"/>
                <a:ea typeface="Times New Roman"/>
                <a:cs typeface="Times New Roman"/>
                <a:sym typeface="Times New Roman"/>
              </a:rPr>
              <a:t>For which horizon?</a:t>
            </a:r>
            <a:endParaRPr sz="1700" b="1">
              <a:solidFill>
                <a:schemeClr val="dk2"/>
              </a:solidFill>
              <a:latin typeface="Times New Roman"/>
              <a:ea typeface="Times New Roman"/>
              <a:cs typeface="Times New Roman"/>
              <a:sym typeface="Times New Roman"/>
            </a:endParaRPr>
          </a:p>
        </p:txBody>
      </p:sp>
      <p:sp>
        <p:nvSpPr>
          <p:cNvPr id="516" name="Google Shape;516;p56"/>
          <p:cNvSpPr txBox="1">
            <a:spLocks noGrp="1"/>
          </p:cNvSpPr>
          <p:nvPr>
            <p:ph type="title"/>
          </p:nvPr>
        </p:nvSpPr>
        <p:spPr>
          <a:xfrm>
            <a:off x="311700" y="445025"/>
            <a:ext cx="61341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pt-PT" b="1">
                <a:latin typeface="Times New Roman"/>
                <a:ea typeface="Times New Roman"/>
                <a:cs typeface="Times New Roman"/>
                <a:sym typeface="Times New Roman"/>
              </a:rPr>
              <a:t>Time Series | </a:t>
            </a:r>
            <a:r>
              <a:rPr lang="pt-PT">
                <a:latin typeface="Times New Roman"/>
                <a:ea typeface="Times New Roman"/>
                <a:cs typeface="Times New Roman"/>
                <a:sym typeface="Times New Roman"/>
              </a:rPr>
              <a:t>Problem Definition</a:t>
            </a:r>
            <a:endParaRPr>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517" name="Google Shape;517;p5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1"/>
        <p:cNvGrpSpPr/>
        <p:nvPr/>
      </p:nvGrpSpPr>
      <p:grpSpPr>
        <a:xfrm>
          <a:off x="0" y="0"/>
          <a:ext cx="0" cy="0"/>
          <a:chOff x="0" y="0"/>
          <a:chExt cx="0" cy="0"/>
        </a:xfrm>
      </p:grpSpPr>
      <p:pic>
        <p:nvPicPr>
          <p:cNvPr id="522" name="Google Shape;522;p57"/>
          <p:cNvPicPr preferRelativeResize="0"/>
          <p:nvPr/>
        </p:nvPicPr>
        <p:blipFill>
          <a:blip r:embed="rId3">
            <a:alphaModFix/>
          </a:blip>
          <a:stretch>
            <a:fillRect/>
          </a:stretch>
        </p:blipFill>
        <p:spPr>
          <a:xfrm>
            <a:off x="152400" y="1432400"/>
            <a:ext cx="8839201" cy="2779291"/>
          </a:xfrm>
          <a:prstGeom prst="rect">
            <a:avLst/>
          </a:prstGeom>
          <a:noFill/>
          <a:ln>
            <a:noFill/>
          </a:ln>
        </p:spPr>
      </p:pic>
      <p:sp>
        <p:nvSpPr>
          <p:cNvPr id="523" name="Google Shape;523;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pt-PT" b="1">
                <a:latin typeface="Times New Roman"/>
                <a:ea typeface="Times New Roman"/>
                <a:cs typeface="Times New Roman"/>
                <a:sym typeface="Times New Roman"/>
              </a:rPr>
              <a:t>Original Time Series</a:t>
            </a:r>
            <a:endParaRPr b="1">
              <a:latin typeface="Times New Roman"/>
              <a:ea typeface="Times New Roman"/>
              <a:cs typeface="Times New Roman"/>
              <a:sym typeface="Times New Roman"/>
            </a:endParaRPr>
          </a:p>
          <a:p>
            <a:pPr marL="0" lvl="0" indent="0" algn="l" rtl="0">
              <a:spcBef>
                <a:spcPts val="0"/>
              </a:spcBef>
              <a:spcAft>
                <a:spcPts val="0"/>
              </a:spcAft>
              <a:buClr>
                <a:schemeClr val="dk2"/>
              </a:buClr>
              <a:buSzPct val="36666"/>
              <a:buFont typeface="Arial"/>
              <a:buNone/>
            </a:pP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524" name="Google Shape;524;p5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8"/>
        <p:cNvGrpSpPr/>
        <p:nvPr/>
      </p:nvGrpSpPr>
      <p:grpSpPr>
        <a:xfrm>
          <a:off x="0" y="0"/>
          <a:ext cx="0" cy="0"/>
          <a:chOff x="0" y="0"/>
          <a:chExt cx="0" cy="0"/>
        </a:xfrm>
      </p:grpSpPr>
      <p:sp>
        <p:nvSpPr>
          <p:cNvPr id="529" name="Google Shape;529;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pt-PT" b="1">
                <a:latin typeface="Times New Roman"/>
                <a:ea typeface="Times New Roman"/>
                <a:cs typeface="Times New Roman"/>
                <a:sym typeface="Times New Roman"/>
              </a:rPr>
              <a:t>Pipeline</a:t>
            </a:r>
            <a:endParaRPr b="1">
              <a:latin typeface="Times New Roman"/>
              <a:ea typeface="Times New Roman"/>
              <a:cs typeface="Times New Roman"/>
              <a:sym typeface="Times New Roman"/>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None/>
            </a:pPr>
            <a:endParaRPr/>
          </a:p>
        </p:txBody>
      </p:sp>
      <p:pic>
        <p:nvPicPr>
          <p:cNvPr id="530" name="Google Shape;530;p58"/>
          <p:cNvPicPr preferRelativeResize="0"/>
          <p:nvPr/>
        </p:nvPicPr>
        <p:blipFill>
          <a:blip r:embed="rId3">
            <a:alphaModFix/>
          </a:blip>
          <a:stretch>
            <a:fillRect/>
          </a:stretch>
        </p:blipFill>
        <p:spPr>
          <a:xfrm>
            <a:off x="1304913" y="1079425"/>
            <a:ext cx="6534170" cy="3820975"/>
          </a:xfrm>
          <a:prstGeom prst="rect">
            <a:avLst/>
          </a:prstGeom>
          <a:noFill/>
          <a:ln>
            <a:noFill/>
          </a:ln>
        </p:spPr>
      </p:pic>
      <p:sp>
        <p:nvSpPr>
          <p:cNvPr id="531" name="Google Shape;531;p5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5"/>
        <p:cNvGrpSpPr/>
        <p:nvPr/>
      </p:nvGrpSpPr>
      <p:grpSpPr>
        <a:xfrm>
          <a:off x="0" y="0"/>
          <a:ext cx="0" cy="0"/>
          <a:chOff x="0" y="0"/>
          <a:chExt cx="0" cy="0"/>
        </a:xfrm>
      </p:grpSpPr>
      <p:pic>
        <p:nvPicPr>
          <p:cNvPr id="536" name="Google Shape;536;p59"/>
          <p:cNvPicPr preferRelativeResize="0"/>
          <p:nvPr/>
        </p:nvPicPr>
        <p:blipFill>
          <a:blip r:embed="rId3">
            <a:alphaModFix/>
          </a:blip>
          <a:stretch>
            <a:fillRect/>
          </a:stretch>
        </p:blipFill>
        <p:spPr>
          <a:xfrm>
            <a:off x="3057825" y="437363"/>
            <a:ext cx="5712900" cy="4268781"/>
          </a:xfrm>
          <a:prstGeom prst="rect">
            <a:avLst/>
          </a:prstGeom>
          <a:noFill/>
          <a:ln>
            <a:noFill/>
          </a:ln>
        </p:spPr>
      </p:pic>
      <p:sp>
        <p:nvSpPr>
          <p:cNvPr id="537" name="Google Shape;537;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pt-PT" b="1">
                <a:latin typeface="Times New Roman"/>
                <a:ea typeface="Times New Roman"/>
                <a:cs typeface="Times New Roman"/>
                <a:sym typeface="Times New Roman"/>
              </a:rPr>
              <a:t>Patterns</a:t>
            </a:r>
            <a:endParaRPr b="1">
              <a:latin typeface="Times New Roman"/>
              <a:ea typeface="Times New Roman"/>
              <a:cs typeface="Times New Roman"/>
              <a:sym typeface="Times New Roman"/>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None/>
            </a:pPr>
            <a:endParaRPr/>
          </a:p>
        </p:txBody>
      </p:sp>
      <p:sp>
        <p:nvSpPr>
          <p:cNvPr id="538" name="Google Shape;538;p59"/>
          <p:cNvSpPr txBox="1">
            <a:spLocks noGrp="1"/>
          </p:cNvSpPr>
          <p:nvPr>
            <p:ph type="body" idx="1"/>
          </p:nvPr>
        </p:nvSpPr>
        <p:spPr>
          <a:xfrm>
            <a:off x="311700" y="1985432"/>
            <a:ext cx="2561700" cy="1840500"/>
          </a:xfrm>
          <a:prstGeom prst="rect">
            <a:avLst/>
          </a:prstGeom>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Font typeface="Times New Roman"/>
              <a:buAutoNum type="arabicPeriod"/>
            </a:pPr>
            <a:r>
              <a:rPr lang="pt-PT" dirty="0" err="1">
                <a:latin typeface="Times New Roman"/>
                <a:ea typeface="Times New Roman"/>
                <a:cs typeface="Times New Roman"/>
                <a:sym typeface="Times New Roman"/>
              </a:rPr>
              <a:t>Strong</a:t>
            </a:r>
            <a:r>
              <a:rPr lang="pt-PT" dirty="0">
                <a:latin typeface="Times New Roman"/>
                <a:ea typeface="Times New Roman"/>
                <a:cs typeface="Times New Roman"/>
                <a:sym typeface="Times New Roman"/>
              </a:rPr>
              <a:t> </a:t>
            </a:r>
            <a:r>
              <a:rPr lang="pt-PT" dirty="0" err="1">
                <a:latin typeface="Times New Roman"/>
                <a:ea typeface="Times New Roman"/>
                <a:cs typeface="Times New Roman"/>
                <a:sym typeface="Times New Roman"/>
              </a:rPr>
              <a:t>seasonal</a:t>
            </a:r>
            <a:r>
              <a:rPr lang="pt-PT" dirty="0">
                <a:latin typeface="Times New Roman"/>
                <a:ea typeface="Times New Roman"/>
                <a:cs typeface="Times New Roman"/>
                <a:sym typeface="Times New Roman"/>
              </a:rPr>
              <a:t> </a:t>
            </a:r>
            <a:r>
              <a:rPr lang="pt-PT" dirty="0" err="1">
                <a:latin typeface="Times New Roman"/>
                <a:ea typeface="Times New Roman"/>
                <a:cs typeface="Times New Roman"/>
                <a:sym typeface="Times New Roman"/>
              </a:rPr>
              <a:t>pattern</a:t>
            </a:r>
            <a:r>
              <a:rPr lang="pt-PT" dirty="0">
                <a:latin typeface="Times New Roman"/>
                <a:ea typeface="Times New Roman"/>
                <a:cs typeface="Times New Roman"/>
                <a:sym typeface="Times New Roman"/>
              </a:rPr>
              <a:t> (</a:t>
            </a:r>
            <a:r>
              <a:rPr lang="pt-PT" b="1" dirty="0" err="1">
                <a:latin typeface="Times New Roman"/>
                <a:ea typeface="Times New Roman"/>
                <a:cs typeface="Times New Roman"/>
                <a:sym typeface="Times New Roman"/>
              </a:rPr>
              <a:t>weekly</a:t>
            </a:r>
            <a:r>
              <a:rPr lang="pt-PT" dirty="0">
                <a:latin typeface="Times New Roman"/>
                <a:ea typeface="Times New Roman"/>
                <a:cs typeface="Times New Roman"/>
                <a:sym typeface="Times New Roman"/>
              </a:rPr>
              <a:t>)</a:t>
            </a:r>
            <a:endParaRPr dirty="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AutoNum type="arabicPeriod"/>
            </a:pPr>
            <a:r>
              <a:rPr lang="pt-PT" dirty="0">
                <a:latin typeface="Times New Roman"/>
                <a:ea typeface="Times New Roman"/>
                <a:cs typeface="Times New Roman"/>
                <a:sym typeface="Times New Roman"/>
              </a:rPr>
              <a:t>Non-</a:t>
            </a:r>
            <a:r>
              <a:rPr lang="pt-PT" dirty="0" err="1">
                <a:latin typeface="Times New Roman"/>
                <a:ea typeface="Times New Roman"/>
                <a:cs typeface="Times New Roman"/>
                <a:sym typeface="Times New Roman"/>
              </a:rPr>
              <a:t>stationary</a:t>
            </a:r>
            <a:endParaRPr dirty="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AutoNum type="arabicPeriod"/>
            </a:pPr>
            <a:r>
              <a:rPr lang="pt-PT" dirty="0" err="1">
                <a:latin typeface="Times New Roman"/>
                <a:ea typeface="Times New Roman"/>
                <a:cs typeface="Times New Roman"/>
                <a:sym typeface="Times New Roman"/>
              </a:rPr>
              <a:t>Decreasing</a:t>
            </a:r>
            <a:r>
              <a:rPr lang="pt-PT" dirty="0">
                <a:latin typeface="Times New Roman"/>
                <a:ea typeface="Times New Roman"/>
                <a:cs typeface="Times New Roman"/>
                <a:sym typeface="Times New Roman"/>
              </a:rPr>
              <a:t> </a:t>
            </a:r>
            <a:r>
              <a:rPr lang="pt-PT" dirty="0" err="1">
                <a:latin typeface="Times New Roman"/>
                <a:ea typeface="Times New Roman"/>
                <a:cs typeface="Times New Roman"/>
                <a:sym typeface="Times New Roman"/>
              </a:rPr>
              <a:t>trend</a:t>
            </a:r>
            <a:endParaRPr dirty="0">
              <a:latin typeface="Times New Roman"/>
              <a:ea typeface="Times New Roman"/>
              <a:cs typeface="Times New Roman"/>
              <a:sym typeface="Times New Roman"/>
            </a:endParaRPr>
          </a:p>
        </p:txBody>
      </p:sp>
      <p:sp>
        <p:nvSpPr>
          <p:cNvPr id="539" name="Google Shape;539;p5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3"/>
        <p:cNvGrpSpPr/>
        <p:nvPr/>
      </p:nvGrpSpPr>
      <p:grpSpPr>
        <a:xfrm>
          <a:off x="0" y="0"/>
          <a:ext cx="0" cy="0"/>
          <a:chOff x="0" y="0"/>
          <a:chExt cx="0" cy="0"/>
        </a:xfrm>
      </p:grpSpPr>
      <p:sp>
        <p:nvSpPr>
          <p:cNvPr id="544" name="Google Shape;544;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pt-PT" b="1">
                <a:latin typeface="Times New Roman"/>
                <a:ea typeface="Times New Roman"/>
                <a:cs typeface="Times New Roman"/>
                <a:sym typeface="Times New Roman"/>
              </a:rPr>
              <a:t>Patterns</a:t>
            </a:r>
            <a:endParaRPr b="1">
              <a:latin typeface="Times New Roman"/>
              <a:ea typeface="Times New Roman"/>
              <a:cs typeface="Times New Roman"/>
              <a:sym typeface="Times New Roman"/>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None/>
            </a:pPr>
            <a:endParaRPr/>
          </a:p>
        </p:txBody>
      </p:sp>
      <p:sp>
        <p:nvSpPr>
          <p:cNvPr id="545" name="Google Shape;545;p60"/>
          <p:cNvSpPr txBox="1">
            <a:spLocks noGrp="1"/>
          </p:cNvSpPr>
          <p:nvPr>
            <p:ph type="body" idx="1"/>
          </p:nvPr>
        </p:nvSpPr>
        <p:spPr>
          <a:xfrm>
            <a:off x="311700" y="1985432"/>
            <a:ext cx="2561700" cy="1840500"/>
          </a:xfrm>
          <a:prstGeom prst="rect">
            <a:avLst/>
          </a:prstGeom>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Font typeface="Times New Roman"/>
              <a:buAutoNum type="arabicPeriod"/>
            </a:pPr>
            <a:r>
              <a:rPr lang="pt-PT">
                <a:latin typeface="Times New Roman"/>
                <a:ea typeface="Times New Roman"/>
                <a:cs typeface="Times New Roman"/>
                <a:sym typeface="Times New Roman"/>
              </a:rPr>
              <a:t>Strong seasonal pattern (</a:t>
            </a:r>
            <a:r>
              <a:rPr lang="pt-PT" b="1">
                <a:latin typeface="Times New Roman"/>
                <a:ea typeface="Times New Roman"/>
                <a:cs typeface="Times New Roman"/>
                <a:sym typeface="Times New Roman"/>
              </a:rPr>
              <a:t>yearly</a:t>
            </a:r>
            <a:r>
              <a:rPr lang="pt-PT">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AutoNum type="arabicPeriod"/>
            </a:pPr>
            <a:r>
              <a:rPr lang="pt-PT">
                <a:latin typeface="Times New Roman"/>
                <a:ea typeface="Times New Roman"/>
                <a:cs typeface="Times New Roman"/>
                <a:sym typeface="Times New Roman"/>
              </a:rPr>
              <a:t>Non-stationary</a:t>
            </a:r>
            <a:endParaRPr>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AutoNum type="arabicPeriod"/>
            </a:pPr>
            <a:r>
              <a:rPr lang="pt-PT">
                <a:latin typeface="Times New Roman"/>
                <a:ea typeface="Times New Roman"/>
                <a:cs typeface="Times New Roman"/>
                <a:sym typeface="Times New Roman"/>
              </a:rPr>
              <a:t>Decreasing trend</a:t>
            </a:r>
            <a:endParaRPr>
              <a:latin typeface="Times New Roman"/>
              <a:ea typeface="Times New Roman"/>
              <a:cs typeface="Times New Roman"/>
              <a:sym typeface="Times New Roman"/>
            </a:endParaRPr>
          </a:p>
        </p:txBody>
      </p:sp>
      <p:sp>
        <p:nvSpPr>
          <p:cNvPr id="546" name="Google Shape;546;p6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9</a:t>
            </a:fld>
            <a:endParaRPr/>
          </a:p>
        </p:txBody>
      </p:sp>
      <p:pic>
        <p:nvPicPr>
          <p:cNvPr id="547" name="Google Shape;547;p60"/>
          <p:cNvPicPr preferRelativeResize="0"/>
          <p:nvPr/>
        </p:nvPicPr>
        <p:blipFill>
          <a:blip r:embed="rId3">
            <a:alphaModFix/>
          </a:blip>
          <a:stretch>
            <a:fillRect/>
          </a:stretch>
        </p:blipFill>
        <p:spPr>
          <a:xfrm>
            <a:off x="3152934" y="445025"/>
            <a:ext cx="5679365" cy="4243725"/>
          </a:xfrm>
          <a:prstGeom prst="rect">
            <a:avLst/>
          </a:prstGeom>
          <a:noFill/>
          <a:ln>
            <a:noFill/>
          </a:ln>
        </p:spPr>
      </p:pic>
    </p:spTree>
  </p:cSld>
  <p:clrMapOvr>
    <a:masterClrMapping/>
  </p:clrMapOvr>
</p:sld>
</file>

<file path=ppt/theme/theme1.xml><?xml version="1.0" encoding="utf-8"?>
<a:theme xmlns:a="http://schemas.openxmlformats.org/drawingml/2006/main"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1840</Words>
  <Application>Microsoft Macintosh PowerPoint</Application>
  <PresentationFormat>Apresentação no Ecrã (16:9)</PresentationFormat>
  <Paragraphs>510</Paragraphs>
  <Slides>41</Slides>
  <Notes>41</Notes>
  <HiddenSlides>0</HiddenSlides>
  <MMClips>0</MMClips>
  <ScaleCrop>false</ScaleCrop>
  <HeadingPairs>
    <vt:vector size="6" baseType="variant">
      <vt:variant>
        <vt:lpstr>Tipos de letra usados</vt:lpstr>
      </vt:variant>
      <vt:variant>
        <vt:i4>5</vt:i4>
      </vt:variant>
      <vt:variant>
        <vt:lpstr>Tema</vt:lpstr>
      </vt:variant>
      <vt:variant>
        <vt:i4>1</vt:i4>
      </vt:variant>
      <vt:variant>
        <vt:lpstr>Títulos dos diapositivos</vt:lpstr>
      </vt:variant>
      <vt:variant>
        <vt:i4>41</vt:i4>
      </vt:variant>
    </vt:vector>
  </HeadingPairs>
  <TitlesOfParts>
    <vt:vector size="47" baseType="lpstr">
      <vt:lpstr>Playfair Display</vt:lpstr>
      <vt:lpstr>Arial</vt:lpstr>
      <vt:lpstr>Times New Roman</vt:lpstr>
      <vt:lpstr>Oswald</vt:lpstr>
      <vt:lpstr>Montserrat</vt:lpstr>
      <vt:lpstr>Pop</vt:lpstr>
      <vt:lpstr>Philadelphia Restaurant Check-ins Forecasting</vt:lpstr>
      <vt:lpstr>Data Exploration | checkin  </vt:lpstr>
      <vt:lpstr>Data Exploration | Business  </vt:lpstr>
      <vt:lpstr>Data Exploration | Reviews  </vt:lpstr>
      <vt:lpstr>Time Series | Problem Definition </vt:lpstr>
      <vt:lpstr>Original Time Series  </vt:lpstr>
      <vt:lpstr>Pipeline  </vt:lpstr>
      <vt:lpstr>Patterns  </vt:lpstr>
      <vt:lpstr>Patterns  </vt:lpstr>
      <vt:lpstr>Seasonal Patterns  </vt:lpstr>
      <vt:lpstr>  </vt:lpstr>
      <vt:lpstr>2. Stationarity: Statistical Approach </vt:lpstr>
      <vt:lpstr>3. Trend   </vt:lpstr>
      <vt:lpstr>3. Trend: Statistical Approach   </vt:lpstr>
      <vt:lpstr>Models</vt:lpstr>
      <vt:lpstr>Pipeline  </vt:lpstr>
      <vt:lpstr>From Time Series to Regression - Dummy Variables </vt:lpstr>
      <vt:lpstr>From Time Series to Regression - Fourier Transformation  </vt:lpstr>
      <vt:lpstr>From Time Series to Regression - Lag and Rolling Variables  </vt:lpstr>
      <vt:lpstr>From Time Series to Regression - Exogenous Variables </vt:lpstr>
      <vt:lpstr>Correlation Analysis  </vt:lpstr>
      <vt:lpstr>Correlation Analysis  </vt:lpstr>
      <vt:lpstr>Critical Feature  </vt:lpstr>
      <vt:lpstr>Dimensionality Reduction - RFE  </vt:lpstr>
      <vt:lpstr>Baseline Model  </vt:lpstr>
      <vt:lpstr>Forecasts - Holdout   </vt:lpstr>
      <vt:lpstr>Forecasts - Holdout   </vt:lpstr>
      <vt:lpstr>Forecasts - Holdout   </vt:lpstr>
      <vt:lpstr>Evaluation   </vt:lpstr>
      <vt:lpstr>Forecasts - Cross-validation   </vt:lpstr>
      <vt:lpstr>Forecasts - Cross-validation   </vt:lpstr>
      <vt:lpstr>Forecasts - Cross-validation   </vt:lpstr>
      <vt:lpstr>Forecasts - Cross-validation   </vt:lpstr>
      <vt:lpstr>Forecasts - Cross-validation   </vt:lpstr>
      <vt:lpstr>Forecasts - Cross-validation   </vt:lpstr>
      <vt:lpstr>MODELS PREDICTION: Time Series Models  </vt:lpstr>
      <vt:lpstr>EVALUATION: Time Series Models   </vt:lpstr>
      <vt:lpstr>BEST TIME SERIES MODEL: SARIMAX  </vt:lpstr>
      <vt:lpstr>Time Series Models   </vt:lpstr>
      <vt:lpstr>RESIDUALS DIAGNOSTIC: SARIMAX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Philadelphia Restaurant Check-ins Forecasting</dc:title>
  <cp:lastModifiedBy>Yahya sahli</cp:lastModifiedBy>
  <cp:revision>11</cp:revision>
  <dcterms:modified xsi:type="dcterms:W3CDTF">2025-07-10T10:10:47Z</dcterms:modified>
</cp:coreProperties>
</file>